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1" r:id="rId2"/>
    <p:sldMasterId id="2147483653" r:id="rId3"/>
  </p:sldMasterIdLst>
  <p:notesMasterIdLst>
    <p:notesMasterId r:id="rId24"/>
  </p:notesMasterIdLst>
  <p:handoutMasterIdLst>
    <p:handoutMasterId r:id="rId25"/>
  </p:handoutMasterIdLst>
  <p:sldIdLst>
    <p:sldId id="256" r:id="rId4"/>
    <p:sldId id="261" r:id="rId5"/>
    <p:sldId id="318" r:id="rId6"/>
    <p:sldId id="306" r:id="rId7"/>
    <p:sldId id="297" r:id="rId8"/>
    <p:sldId id="273" r:id="rId9"/>
    <p:sldId id="329" r:id="rId10"/>
    <p:sldId id="320" r:id="rId11"/>
    <p:sldId id="322" r:id="rId12"/>
    <p:sldId id="323" r:id="rId13"/>
    <p:sldId id="325" r:id="rId14"/>
    <p:sldId id="324" r:id="rId15"/>
    <p:sldId id="326" r:id="rId16"/>
    <p:sldId id="328" r:id="rId17"/>
    <p:sldId id="327" r:id="rId18"/>
    <p:sldId id="316" r:id="rId19"/>
    <p:sldId id="315" r:id="rId20"/>
    <p:sldId id="274" r:id="rId21"/>
    <p:sldId id="317" r:id="rId22"/>
    <p:sldId id="272" r:id="rId23"/>
  </p:sldIdLst>
  <p:sldSz cx="9144000" cy="5143500" type="screen16x9"/>
  <p:notesSz cx="6858000" cy="9144000"/>
  <p:embeddedFontLst>
    <p:embeddedFont>
      <p:font typeface="08서울남산체 B" panose="020F0502020204030204" pitchFamily="34" charset="0"/>
      <p:regular r:id="rId26"/>
      <p:bold r:id="rId27"/>
      <p:italic r:id="rId28"/>
      <p:boldItalic r:id="rId29"/>
    </p:embeddedFont>
    <p:embeddedFont>
      <p:font typeface="12롯데마트드림Medium" panose="02020603020101020101" pitchFamily="18" charset="-127"/>
      <p:regular r:id="rId30"/>
    </p:embeddedFont>
    <p:embeddedFont>
      <p:font typeface="맑은 고딕" panose="020B0503020000020004" pitchFamily="34" charset="-127"/>
      <p:regular r:id="rId31"/>
      <p:bold r:id="rId32"/>
    </p:embeddedFont>
    <p:embeddedFont>
      <p:font typeface="Cambria Math" panose="02040503050406030204" pitchFamily="18" charset="0"/>
      <p:regular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D2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059" autoAdjust="0"/>
    <p:restoredTop sz="94660"/>
  </p:normalViewPr>
  <p:slideViewPr>
    <p:cSldViewPr>
      <p:cViewPr varScale="1">
        <p:scale>
          <a:sx n="116" d="100"/>
          <a:sy n="116" d="100"/>
        </p:scale>
        <p:origin x="1104" y="184"/>
      </p:cViewPr>
      <p:guideLst>
        <p:guide orient="horz" pos="180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47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1.fntdata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FEF09C3-5432-4DA0-9890-3050357C5E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27E202-B8C5-4411-9AB9-001230F366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C0FA2-A713-4856-8F75-7FAFAF357361}" type="datetimeFigureOut">
              <a:rPr lang="ko-KR" altLang="en-US" smtClean="0"/>
              <a:t>2018. 12. 6.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5FDCCD-9920-4087-A8EF-840D6BF9675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30773E-42C5-4B13-84D2-DE05FB0C34D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A52E6A-8C14-4F5B-B0CB-3A4FCBC8D1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795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8866FF-EA9A-44BA-8DB2-FB8E70490571}" type="datetimeFigureOut">
              <a:rPr lang="ko-KR" altLang="en-US" smtClean="0"/>
              <a:t>2018. 12. 6.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89A33-A361-4541-B6A7-456994CC0C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564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49293" y="1563638"/>
            <a:ext cx="3845416" cy="108012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08서울남산체 B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49145" y="2634232"/>
            <a:ext cx="3845416" cy="7999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08서울남산체 B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1944300" y="0"/>
            <a:ext cx="5255402" cy="5143500"/>
            <a:chOff x="1619672" y="548680"/>
            <a:chExt cx="5904656" cy="5778928"/>
          </a:xfrm>
        </p:grpSpPr>
        <p:sp>
          <p:nvSpPr>
            <p:cNvPr id="5" name="Oval 4"/>
            <p:cNvSpPr/>
            <p:nvPr userDrawn="1"/>
          </p:nvSpPr>
          <p:spPr>
            <a:xfrm>
              <a:off x="2411760" y="1268760"/>
              <a:ext cx="4320480" cy="4320480"/>
            </a:xfrm>
            <a:prstGeom prst="ellipse">
              <a:avLst/>
            </a:prstGeom>
            <a:noFill/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6" name="Oval 5"/>
            <p:cNvSpPr/>
            <p:nvPr userDrawn="1"/>
          </p:nvSpPr>
          <p:spPr>
            <a:xfrm>
              <a:off x="2483768" y="1340768"/>
              <a:ext cx="4176464" cy="4176464"/>
            </a:xfrm>
            <a:prstGeom prst="ellipse">
              <a:avLst/>
            </a:prstGeom>
            <a:noFill/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ea typeface="08서울남산체 B" panose="02020603020101020101" pitchFamily="18" charset="-127"/>
              </a:endParaRPr>
            </a:p>
          </p:txBody>
        </p:sp>
        <p:cxnSp>
          <p:nvCxnSpPr>
            <p:cNvPr id="7" name="Straight Connector 6"/>
            <p:cNvCxnSpPr/>
            <p:nvPr userDrawn="1"/>
          </p:nvCxnSpPr>
          <p:spPr>
            <a:xfrm>
              <a:off x="4572000" y="548680"/>
              <a:ext cx="0" cy="72008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4572000" y="5607528"/>
              <a:ext cx="0" cy="72008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6732240" y="3429000"/>
              <a:ext cx="792088" cy="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1619672" y="3429000"/>
              <a:ext cx="792088" cy="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 flipV="1">
              <a:off x="6156176" y="2378312"/>
              <a:ext cx="792088" cy="330608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 flipV="1">
              <a:off x="5431496" y="1124744"/>
              <a:ext cx="432048" cy="792088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3094136" y="1131624"/>
              <a:ext cx="613768" cy="785208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2195736" y="2090992"/>
              <a:ext cx="898400" cy="49224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flipV="1">
              <a:off x="3180984" y="4941168"/>
              <a:ext cx="526920" cy="576064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 flipV="1">
              <a:off x="2456304" y="4329100"/>
              <a:ext cx="637832" cy="396044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5979584" y="4142812"/>
              <a:ext cx="968680" cy="510324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5431496" y="4875464"/>
              <a:ext cx="490068" cy="732064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33116" y="843558"/>
            <a:ext cx="8077768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08서울남산체 B" panose="0202060302010102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031416" y="2475359"/>
            <a:ext cx="1062118" cy="106211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08서울남산체 B" panose="0202060302010102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062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08서울남산체 B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6012160" y="0"/>
            <a:ext cx="313184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08서울남산체 B" panose="02020603020101020101" pitchFamily="18" charset="-127"/>
            </a:endParaRPr>
          </a:p>
        </p:txBody>
      </p:sp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131840" y="0"/>
            <a:ext cx="288032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08서울남산체 B" panose="0202060302010102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322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8244000" y="0"/>
            <a:ext cx="900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08서울남산체 B" panose="02020603020101020101" pitchFamily="18" charset="-127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811908" y="0"/>
            <a:ext cx="2448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08서울남산체 B" panose="0202060302010102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477595" y="0"/>
            <a:ext cx="2448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08서울남산체 B" panose="0202060302010102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916268" y="0"/>
            <a:ext cx="900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17301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29444" y="915566"/>
            <a:ext cx="4104456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08서울남산체 B" panose="0202060302010102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644008" y="915566"/>
            <a:ext cx="4104456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08서울남산체 B" panose="0202060302010102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29444" y="2912740"/>
            <a:ext cx="4104456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08서울남산체 B" panose="0202060302010102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062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ea typeface="08서울남산체 B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4644464" y="2912740"/>
            <a:ext cx="4104000" cy="18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57659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583048" y="0"/>
            <a:ext cx="2286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08서울남산체 B" panose="02020603020101020101" pitchFamily="18" charset="-127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858000" y="698778"/>
            <a:ext cx="2286000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08서울남산체 B" panose="0202060302010102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583048" y="2578606"/>
            <a:ext cx="2286000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08서울남산체 B" panose="0202060302010102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298953" y="699542"/>
            <a:ext cx="2286000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08서울남산체 B" panose="0202060302010102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2579370"/>
            <a:ext cx="2286000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08서울남산체 B" panose="0202060302010102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11595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23528" y="248444"/>
            <a:ext cx="3294112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08서울남산체 B" panose="0202060302010102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671560" y="1832620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08서울남산체 B" panose="0202060302010102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105640" y="3416796"/>
            <a:ext cx="307792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08서울남산체 B" panose="0202060302010102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23528" y="1832620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08서울남산체 B" panose="0202060302010102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2105640" y="1832049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08서울남산체 B" panose="0202060302010102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3671560" y="248444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08서울남산체 B" panose="0202060302010102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31478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544" y="195486"/>
            <a:ext cx="842493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08서울남산체 B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771550"/>
            <a:ext cx="842493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08서울남산체 B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019175"/>
            <a:ext cx="6011911" cy="305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283453" y="1415430"/>
            <a:ext cx="2834003" cy="2114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08서울남산체 B" panose="0202060302010102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79664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247" y="1275606"/>
            <a:ext cx="2526010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607" y="1275606"/>
            <a:ext cx="2526010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748616" y="1374406"/>
            <a:ext cx="2319328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08서울남산체 B" panose="0202060302010102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986924" y="1374406"/>
            <a:ext cx="2319328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08서울남산체 B" panose="0202060302010102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544" y="195486"/>
            <a:ext cx="842493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08서울남산체 B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771550"/>
            <a:ext cx="842493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08서울남산체 B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1163576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023301"/>
            <a:ext cx="3024336" cy="366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687664" y="1164297"/>
            <a:ext cx="1744194" cy="26942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08서울남산체 B" panose="0202060302010102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196830" y="1426241"/>
            <a:ext cx="1744194" cy="26942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08서울남산체 B" panose="0202060302010102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544" y="195486"/>
            <a:ext cx="842493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08서울남산체 B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771550"/>
            <a:ext cx="842493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08서울남산체 B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8922350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08서울남산체 B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ea typeface="08서울남산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08서울남산체 B" panose="02020603020101020101" pitchFamily="18" charset="-127"/>
            </a:endParaRPr>
          </a:p>
        </p:txBody>
      </p:sp>
      <p:grpSp>
        <p:nvGrpSpPr>
          <p:cNvPr id="4" name="Group 3"/>
          <p:cNvGrpSpPr/>
          <p:nvPr userDrawn="1"/>
        </p:nvGrpSpPr>
        <p:grpSpPr>
          <a:xfrm>
            <a:off x="1944300" y="0"/>
            <a:ext cx="5255402" cy="5143500"/>
            <a:chOff x="1619672" y="548680"/>
            <a:chExt cx="5904656" cy="5778928"/>
          </a:xfrm>
        </p:grpSpPr>
        <p:sp>
          <p:nvSpPr>
            <p:cNvPr id="5" name="Oval 4"/>
            <p:cNvSpPr/>
            <p:nvPr userDrawn="1"/>
          </p:nvSpPr>
          <p:spPr>
            <a:xfrm>
              <a:off x="2411760" y="1268760"/>
              <a:ext cx="4320480" cy="4320480"/>
            </a:xfrm>
            <a:prstGeom prst="ellipse">
              <a:avLst/>
            </a:prstGeom>
            <a:noFill/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6" name="Oval 5"/>
            <p:cNvSpPr/>
            <p:nvPr userDrawn="1"/>
          </p:nvSpPr>
          <p:spPr>
            <a:xfrm>
              <a:off x="2483768" y="1340768"/>
              <a:ext cx="4176464" cy="4176464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ea typeface="08서울남산체 B" panose="02020603020101020101" pitchFamily="18" charset="-127"/>
              </a:endParaRPr>
            </a:p>
          </p:txBody>
        </p:sp>
        <p:cxnSp>
          <p:nvCxnSpPr>
            <p:cNvPr id="7" name="Straight Connector 6"/>
            <p:cNvCxnSpPr/>
            <p:nvPr userDrawn="1"/>
          </p:nvCxnSpPr>
          <p:spPr>
            <a:xfrm>
              <a:off x="4572000" y="548680"/>
              <a:ext cx="0" cy="72008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4572000" y="5607528"/>
              <a:ext cx="0" cy="72008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6732240" y="3429000"/>
              <a:ext cx="792088" cy="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1619672" y="3429000"/>
              <a:ext cx="792088" cy="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 flipV="1">
              <a:off x="6156176" y="2378312"/>
              <a:ext cx="792088" cy="330608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 flipV="1">
              <a:off x="5431496" y="1124744"/>
              <a:ext cx="432048" cy="792088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3094136" y="1131624"/>
              <a:ext cx="613768" cy="785208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2195736" y="2090992"/>
              <a:ext cx="898400" cy="49224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flipV="1">
              <a:off x="3180984" y="4941168"/>
              <a:ext cx="526920" cy="576064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 flipV="1">
              <a:off x="2456304" y="4329100"/>
              <a:ext cx="637832" cy="396044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5979584" y="4142812"/>
              <a:ext cx="968680" cy="510324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5431496" y="4875464"/>
              <a:ext cx="490068" cy="732064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05794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08서울남산체 B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268185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08서울남산체 B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95936" y="2253238"/>
            <a:ext cx="5148064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08서울남산체 B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95936" y="2726814"/>
            <a:ext cx="51480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08서울남산체 B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941932" y="1244876"/>
            <a:ext cx="2693964" cy="2636602"/>
            <a:chOff x="1619672" y="548680"/>
            <a:chExt cx="5904656" cy="5778928"/>
          </a:xfrm>
        </p:grpSpPr>
        <p:sp>
          <p:nvSpPr>
            <p:cNvPr id="9" name="Oval 8"/>
            <p:cNvSpPr/>
            <p:nvPr userDrawn="1"/>
          </p:nvSpPr>
          <p:spPr>
            <a:xfrm>
              <a:off x="2411760" y="1268760"/>
              <a:ext cx="4320480" cy="4320480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2483768" y="1340768"/>
              <a:ext cx="4176464" cy="4176464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ea typeface="08서울남산체 B" panose="02020603020101020101" pitchFamily="18" charset="-127"/>
              </a:endParaRPr>
            </a:p>
          </p:txBody>
        </p:sp>
        <p:cxnSp>
          <p:nvCxnSpPr>
            <p:cNvPr id="13" name="Straight Connector 12"/>
            <p:cNvCxnSpPr/>
            <p:nvPr userDrawn="1"/>
          </p:nvCxnSpPr>
          <p:spPr>
            <a:xfrm>
              <a:off x="4572000" y="548680"/>
              <a:ext cx="0" cy="72008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4572000" y="5607528"/>
              <a:ext cx="0" cy="72008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6732240" y="3429000"/>
              <a:ext cx="792088" cy="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619672" y="3429000"/>
              <a:ext cx="792088" cy="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flipV="1">
              <a:off x="6156176" y="2378312"/>
              <a:ext cx="792088" cy="330608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 flipV="1">
              <a:off x="5431496" y="1124744"/>
              <a:ext cx="432048" cy="792088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3094136" y="1131624"/>
              <a:ext cx="613768" cy="785208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2195736" y="2090992"/>
              <a:ext cx="898400" cy="49224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 flipV="1">
              <a:off x="3180984" y="4941168"/>
              <a:ext cx="526920" cy="576064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 flipV="1">
              <a:off x="2456304" y="4329100"/>
              <a:ext cx="637832" cy="396044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5979584" y="4142812"/>
              <a:ext cx="968680" cy="510324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5431496" y="4875464"/>
              <a:ext cx="490068" cy="732064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08서울남산체 B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08서울남산체 B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08서울남산체 B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08서울남산체 B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27544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544" y="195486"/>
            <a:ext cx="842493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08서울남산체 B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771550"/>
            <a:ext cx="842493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08서울남산체 B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310652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062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ea typeface="08서울남산체 B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03817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91680" y="123478"/>
            <a:ext cx="745232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08서울남산체 B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91680" y="699542"/>
            <a:ext cx="745232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08서울남산체 B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298141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700934" y="322499"/>
            <a:ext cx="1583034" cy="138515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08서울남산체 B" panose="0202060302010102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2700934" y="1898609"/>
            <a:ext cx="1583034" cy="138515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08서울남산체 B" panose="0202060302010102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700934" y="3474719"/>
            <a:ext cx="1583034" cy="138515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08서울남산체 B" panose="0202060302010102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6584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3" r:id="rId3"/>
    <p:sldLayoutId id="2147483660" r:id="rId4"/>
    <p:sldLayoutId id="2147483661" r:id="rId5"/>
    <p:sldLayoutId id="2147483662" r:id="rId6"/>
    <p:sldLayoutId id="2147483664" r:id="rId7"/>
    <p:sldLayoutId id="2147483655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3" r:id="rId14"/>
    <p:sldLayoutId id="2147483672" r:id="rId15"/>
    <p:sldLayoutId id="2147483671" r:id="rId16"/>
    <p:sldLayoutId id="2147483656" r:id="rId1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39552" y="1923678"/>
            <a:ext cx="8388424" cy="1048039"/>
          </a:xfrm>
        </p:spPr>
        <p:txBody>
          <a:bodyPr/>
          <a:lstStyle/>
          <a:p>
            <a:r>
              <a:rPr lang="ko-KR" altLang="en-US" sz="2000" dirty="0">
                <a:ln w="47625">
                  <a:solidFill>
                    <a:schemeClr val="dk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22000"/>
                    </a:prstClr>
                  </a:outerShdw>
                  <a:reflection blurRad="266700" stA="40000" endPos="65000" dist="88900" dir="5400000" sy="-100000" algn="bl" rotWithShape="0"/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서울시 내 산업단지 화재피해 최소화를 위한 </a:t>
            </a:r>
            <a:r>
              <a:rPr lang="ko-KR" altLang="en-US" sz="2000" dirty="0" err="1">
                <a:ln w="47625">
                  <a:solidFill>
                    <a:schemeClr val="dk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22000"/>
                    </a:prstClr>
                  </a:outerShdw>
                  <a:reflection blurRad="266700" stA="40000" endPos="65000" dist="88900" dir="5400000" sy="-100000" algn="bl" rotWithShape="0"/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시군구별</a:t>
            </a:r>
            <a:r>
              <a:rPr lang="ko-KR" altLang="en-US" sz="2000" dirty="0">
                <a:ln w="47625">
                  <a:solidFill>
                    <a:schemeClr val="dk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22000"/>
                    </a:prstClr>
                  </a:outerShdw>
                  <a:reflection blurRad="266700" stA="40000" endPos="65000" dist="88900" dir="5400000" sy="-100000" algn="bl" rotWithShape="0"/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소방 관제시스템 구축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15460" y="4443958"/>
            <a:ext cx="3528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게임학과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201311282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한기호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문헌정보학과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201210766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민찬송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71D288A9-B377-4B1D-A9F9-08C542DAFD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5616" y="729081"/>
            <a:ext cx="9144000" cy="288032"/>
          </a:xfrm>
        </p:spPr>
        <p:txBody>
          <a:bodyPr/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08서울남산체 B" panose="02020603020101020101" pitchFamily="18" charset="-127"/>
              </a:rPr>
              <a:t>업종별 가중치 부여 방법</a:t>
            </a:r>
            <a:endParaRPr lang="en-US" altLang="ko-KR" dirty="0">
              <a:solidFill>
                <a:schemeClr val="tx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9" name="Rectangle 2">
            <a:extLst>
              <a:ext uri="{FF2B5EF4-FFF2-40B4-BE49-F238E27FC236}">
                <a16:creationId xmlns:a16="http://schemas.microsoft.com/office/drawing/2014/main" id="{5B499E52-8331-4ACF-883D-EF9AC26FD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1945" y="3482274"/>
            <a:ext cx="72773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E758694A-15FB-450B-9064-76FF521BEE39}"/>
              </a:ext>
            </a:extLst>
          </p:cNvPr>
          <p:cNvSpPr/>
          <p:nvPr/>
        </p:nvSpPr>
        <p:spPr>
          <a:xfrm>
            <a:off x="4190352" y="3010564"/>
            <a:ext cx="648072" cy="307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CCC2EF6-46B2-460A-AD43-4945CF7410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297373"/>
              </p:ext>
            </p:extLst>
          </p:nvPr>
        </p:nvGraphicFramePr>
        <p:xfrm>
          <a:off x="368917" y="1343212"/>
          <a:ext cx="3401874" cy="3338493"/>
        </p:xfrm>
        <a:graphic>
          <a:graphicData uri="http://schemas.openxmlformats.org/drawingml/2006/table">
            <a:tbl>
              <a:tblPr/>
              <a:tblGrid>
                <a:gridCol w="708477">
                  <a:extLst>
                    <a:ext uri="{9D8B030D-6E8A-4147-A177-3AD203B41FA5}">
                      <a16:colId xmlns:a16="http://schemas.microsoft.com/office/drawing/2014/main" val="3400522016"/>
                    </a:ext>
                  </a:extLst>
                </a:gridCol>
                <a:gridCol w="2693397">
                  <a:extLst>
                    <a:ext uri="{9D8B030D-6E8A-4147-A177-3AD203B41FA5}">
                      <a16:colId xmlns:a16="http://schemas.microsoft.com/office/drawing/2014/main" val="3422276102"/>
                    </a:ext>
                  </a:extLst>
                </a:gridCol>
              </a:tblGrid>
              <a:tr h="55292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업종별 점수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세부 업종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538706"/>
                  </a:ext>
                </a:extLst>
              </a:tr>
              <a:tr h="552927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기계류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(0.3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점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26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전자부품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,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컴퓨터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,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영상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,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음향 및 통신장비 제조업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/ 27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의료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,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정밀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,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광학기기 및 시계제조업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/ 28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전기장비 제조업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/ 29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기타 기계 및 장비 제조업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/ 30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자동차 및 트레일러 제조업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/ 31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기타 운송장비 제조업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/ 33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기타제품 제조업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5552878"/>
                  </a:ext>
                </a:extLst>
              </a:tr>
              <a:tr h="599657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화학제품류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(0.25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점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)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19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코크스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,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연탄 및 석유정제품 제조업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/ 20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화학물질 및 화학제품 제조업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(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의약품제외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) / 21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의료용물질 및 의약품 제조업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0554311"/>
                  </a:ext>
                </a:extLst>
              </a:tr>
              <a:tr h="599657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2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차가공류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(0.2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점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)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22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고무제품 및 플라스틱 제조업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/ 23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비금속 광물제품 제조업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/24 1</a:t>
                      </a: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차금속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 제조업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/25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금속가공제품 제조업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(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기계 및 가구제외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1417769"/>
                  </a:ext>
                </a:extLst>
              </a:tr>
              <a:tr h="400823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식품류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(0.15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점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10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식료품 제조업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/ 11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음료 제조업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1847383"/>
                  </a:ext>
                </a:extLst>
              </a:tr>
              <a:tr h="400823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펄프류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(0.1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점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)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12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담배 제조업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/ 13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섬유제품 제조업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(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의복제외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) / 14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의복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,</a:t>
                      </a: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의복엑세서리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 및 모피제품 제조업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7864527"/>
                  </a:ext>
                </a:extLst>
              </a:tr>
            </a:tbl>
          </a:graphicData>
        </a:graphic>
      </p:graphicFrame>
      <p:sp>
        <p:nvSpPr>
          <p:cNvPr id="22" name="TextBox 12">
            <a:extLst>
              <a:ext uri="{FF2B5EF4-FFF2-40B4-BE49-F238E27FC236}">
                <a16:creationId xmlns:a16="http://schemas.microsoft.com/office/drawing/2014/main" id="{D32B9E14-6A86-4AEF-BEB2-4C79BADF106B}"/>
              </a:ext>
            </a:extLst>
          </p:cNvPr>
          <p:cNvSpPr txBox="1"/>
          <p:nvPr/>
        </p:nvSpPr>
        <p:spPr bwMode="auto">
          <a:xfrm>
            <a:off x="954697" y="171911"/>
            <a:ext cx="5738578" cy="400110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분석 방법 및 결과</a:t>
            </a:r>
            <a:endParaRPr lang="ko-KR" altLang="en-US" sz="1400" dirty="0"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23" name="Oval 4">
            <a:extLst>
              <a:ext uri="{FF2B5EF4-FFF2-40B4-BE49-F238E27FC236}">
                <a16:creationId xmlns:a16="http://schemas.microsoft.com/office/drawing/2014/main" id="{42CC965D-3431-4EC2-91FD-ADB5A16298BF}"/>
              </a:ext>
            </a:extLst>
          </p:cNvPr>
          <p:cNvSpPr/>
          <p:nvPr/>
        </p:nvSpPr>
        <p:spPr>
          <a:xfrm>
            <a:off x="162609" y="33313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9E968A-78CE-4A1A-9056-74B01B381ADE}"/>
              </a:ext>
            </a:extLst>
          </p:cNvPr>
          <p:cNvSpPr txBox="1"/>
          <p:nvPr/>
        </p:nvSpPr>
        <p:spPr>
          <a:xfrm>
            <a:off x="310071" y="113771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2</a:t>
            </a:r>
            <a:endParaRPr lang="ko-KR" altLang="en-US" sz="2800" dirty="0"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  <p:pic>
        <p:nvPicPr>
          <p:cNvPr id="5" name="그림 4" descr="스크린샷, 텍스트이(가) 표시된 사진&#10;&#10;&#10;&#10;자동 생성된 설명">
            <a:extLst>
              <a:ext uri="{FF2B5EF4-FFF2-40B4-BE49-F238E27FC236}">
                <a16:creationId xmlns:a16="http://schemas.microsoft.com/office/drawing/2014/main" id="{7658065C-E45A-8A48-A14E-BBE1D80CF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1" y="936187"/>
            <a:ext cx="3689483" cy="384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98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71D288A9-B377-4B1D-A9F9-08C542DAFD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4697" y="879567"/>
            <a:ext cx="9144000" cy="288032"/>
          </a:xfrm>
        </p:spPr>
        <p:txBody>
          <a:bodyPr/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08서울남산체 B" panose="02020603020101020101" pitchFamily="18" charset="-127"/>
              </a:rPr>
              <a:t>각 </a:t>
            </a:r>
            <a:r>
              <a:rPr lang="ko-KR" altLang="en-US" dirty="0" err="1">
                <a:solidFill>
                  <a:schemeClr val="tx1"/>
                </a:solidFill>
                <a:latin typeface="08서울남산체 B" panose="02020603020101020101" pitchFamily="18" charset="-127"/>
              </a:rPr>
              <a:t>지수별</a:t>
            </a:r>
            <a:r>
              <a:rPr lang="ko-KR" altLang="en-US" dirty="0">
                <a:solidFill>
                  <a:schemeClr val="tx1"/>
                </a:solidFill>
                <a:latin typeface="08서울남산체 B" panose="02020603020101020101" pitchFamily="18" charset="-127"/>
              </a:rPr>
              <a:t> 계산 방법 </a:t>
            </a:r>
            <a:endParaRPr lang="en-US" altLang="ko-KR" dirty="0">
              <a:solidFill>
                <a:schemeClr val="tx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9" name="Rectangle 2">
            <a:extLst>
              <a:ext uri="{FF2B5EF4-FFF2-40B4-BE49-F238E27FC236}">
                <a16:creationId xmlns:a16="http://schemas.microsoft.com/office/drawing/2014/main" id="{5B499E52-8331-4ACF-883D-EF9AC26FD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1945" y="3482274"/>
            <a:ext cx="72773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id="{D32B9E14-6A86-4AEF-BEB2-4C79BADF106B}"/>
              </a:ext>
            </a:extLst>
          </p:cNvPr>
          <p:cNvSpPr txBox="1"/>
          <p:nvPr/>
        </p:nvSpPr>
        <p:spPr bwMode="auto">
          <a:xfrm>
            <a:off x="954697" y="171911"/>
            <a:ext cx="5738578" cy="400110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분석 방법 및 결과</a:t>
            </a:r>
            <a:endParaRPr lang="ko-KR" altLang="en-US" sz="1400" dirty="0"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23" name="Oval 4">
            <a:extLst>
              <a:ext uri="{FF2B5EF4-FFF2-40B4-BE49-F238E27FC236}">
                <a16:creationId xmlns:a16="http://schemas.microsoft.com/office/drawing/2014/main" id="{42CC965D-3431-4EC2-91FD-ADB5A16298BF}"/>
              </a:ext>
            </a:extLst>
          </p:cNvPr>
          <p:cNvSpPr/>
          <p:nvPr/>
        </p:nvSpPr>
        <p:spPr>
          <a:xfrm>
            <a:off x="162609" y="33313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9E968A-78CE-4A1A-9056-74B01B381ADE}"/>
              </a:ext>
            </a:extLst>
          </p:cNvPr>
          <p:cNvSpPr txBox="1"/>
          <p:nvPr/>
        </p:nvSpPr>
        <p:spPr>
          <a:xfrm>
            <a:off x="310071" y="113771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2</a:t>
            </a:r>
            <a:endParaRPr lang="ko-KR" altLang="en-US" sz="2800" dirty="0"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90EC44-1B8C-AA4E-8181-FAB907EB5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394580"/>
            <a:ext cx="4203328" cy="28280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FE94A73-42F6-0046-B240-DF1C2395E299}"/>
                  </a:ext>
                </a:extLst>
              </p:cNvPr>
              <p:cNvSpPr txBox="1"/>
              <p:nvPr/>
            </p:nvSpPr>
            <p:spPr>
              <a:xfrm>
                <a:off x="310071" y="1635646"/>
                <a:ext cx="3873699" cy="284398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재산피해지수 </a:t>
                </a:r>
                <a:r>
                  <a:rPr lang="en-US" altLang="ko-KR" sz="12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= </a:t>
                </a:r>
                <a:r>
                  <a:rPr lang="ko-KR" altLang="en-US" sz="1200" dirty="0" err="1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가중치점수</a:t>
                </a:r>
                <a:endParaRPr lang="ko-KR" altLang="en-US" sz="1200" dirty="0"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  <a:p>
                <a:endParaRPr lang="en-US" altLang="ko-KR" sz="1200" dirty="0"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  <a:p>
                <a:r>
                  <a:rPr lang="ko-KR" altLang="en-US" sz="1200" dirty="0" err="1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골든타임지수</a:t>
                </a:r>
                <a:r>
                  <a:rPr lang="ko-KR" altLang="en-US" sz="12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 </a:t>
                </a:r>
                <a:r>
                  <a:rPr lang="en-US" altLang="ko-KR" sz="12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eqArr>
                          <m:eqArrPr>
                            <m:ctrlPr>
                              <a:rPr lang="ko-KR" altLang="en-US" sz="12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구</m:t>
                            </m:r>
                            <m:r>
                              <a:rPr lang="ko-KR" altLang="en-US" sz="1200" i="1" smtClean="0">
                                <a:latin typeface="Cambria Math" panose="02040503050406030204" pitchFamily="18" charset="0"/>
                              </a:rPr>
                              <m:t>별</m:t>
                            </m:r>
                            <m:r>
                              <a:rPr lang="ko-KR" altLang="en-US" sz="12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내</m:t>
                            </m:r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ko-KR" altLang="en-US" sz="1200" i="1" smtClean="0">
                                <a:latin typeface="Cambria Math" panose="02040503050406030204" pitchFamily="18" charset="0"/>
                              </a:rPr>
                              <m:t>공</m:t>
                            </m:r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장</m:t>
                            </m:r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ko-KR" altLang="en-US" sz="1200" i="1" smtClean="0">
                                <a:latin typeface="Cambria Math" panose="02040503050406030204" pitchFamily="18" charset="0"/>
                              </a:rPr>
                              <m:t>갯</m:t>
                            </m:r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수</m:t>
                            </m:r>
                          </m:e>
                          <m:e/>
                        </m:eqArr>
                      </m:num>
                      <m:den>
                        <m:eqArr>
                          <m:eqArrPr>
                            <m:ctrlPr>
                              <a:rPr lang="ko-KR" altLang="en-US" sz="12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/>
                          <m:e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구</m:t>
                            </m:r>
                            <m:r>
                              <a:rPr lang="ko-KR" altLang="en-US" sz="1200" i="1" smtClean="0">
                                <a:latin typeface="Cambria Math" panose="02040503050406030204" pitchFamily="18" charset="0"/>
                              </a:rPr>
                              <m:t>별</m:t>
                            </m:r>
                            <m:r>
                              <a:rPr lang="ko-KR" altLang="en-US" sz="12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내</m:t>
                            </m:r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ko-KR" altLang="en-US" sz="1200" i="1" smtClean="0">
                                <a:latin typeface="Cambria Math" panose="02040503050406030204" pitchFamily="18" charset="0"/>
                              </a:rPr>
                              <m:t>소</m:t>
                            </m:r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방</m:t>
                            </m:r>
                            <m:r>
                              <a:rPr lang="ko-KR" altLang="en-US" sz="1200" i="1" smtClean="0">
                                <a:latin typeface="Cambria Math" panose="02040503050406030204" pitchFamily="18" charset="0"/>
                              </a:rPr>
                              <m:t>서</m:t>
                            </m:r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갯</m:t>
                            </m:r>
                            <m:r>
                              <a:rPr lang="ko-KR" altLang="en-US" sz="1200" i="1" smtClean="0">
                                <a:latin typeface="Cambria Math" panose="02040503050406030204" pitchFamily="18" charset="0"/>
                              </a:rPr>
                              <m:t>수</m:t>
                            </m:r>
                          </m:e>
                        </m:eqArr>
                      </m:den>
                    </m:f>
                  </m:oMath>
                </a14:m>
                <a:endParaRPr lang="en-US" altLang="ko-KR" sz="1200" dirty="0"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  <a:p>
                <a:endParaRPr lang="en-US" altLang="ko-KR" sz="1200" dirty="0"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  <a:p>
                <a:r>
                  <a:rPr lang="ko-KR" altLang="en-US" sz="12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인명피해지수 </a:t>
                </a:r>
                <a:r>
                  <a:rPr lang="en-US" altLang="ko-KR" sz="12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eqArr>
                          <m:eqArrPr>
                            <m:ctrlPr>
                              <a:rPr lang="ko-KR" altLang="en-US" sz="12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평균</m:t>
                            </m:r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종업원수</m:t>
                            </m:r>
                          </m:e>
                          <m:e/>
                        </m:eqArr>
                      </m:num>
                      <m:den>
                        <m:eqArr>
                          <m:eqArrPr>
                            <m:ctrlPr>
                              <a:rPr lang="ko-KR" altLang="en-US" sz="12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/>
                          <m:e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평균</m:t>
                            </m:r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용지면적</m:t>
                            </m:r>
                          </m:e>
                        </m:eqArr>
                      </m:den>
                    </m:f>
                  </m:oMath>
                </a14:m>
                <a:endParaRPr lang="ko-KR" altLang="en-US" sz="1200" dirty="0"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  <a:p>
                <a:endParaRPr lang="en-US" altLang="ko-KR" sz="1200" dirty="0"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  <a:p>
                <a:r>
                  <a:rPr lang="ko-KR" altLang="en-US" sz="12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공장규모지수 </a:t>
                </a:r>
                <a:r>
                  <a:rPr lang="en-US" altLang="ko-KR" sz="12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eqArr>
                          <m:eqArrPr>
                            <m:ctrlPr>
                              <a:rPr lang="ko-KR" altLang="en-US" sz="12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구별</m:t>
                            </m:r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용지면적</m:t>
                            </m:r>
                          </m:e>
                          <m:e/>
                        </m:eqArr>
                      </m:num>
                      <m:den>
                        <m:eqArr>
                          <m:eqArrPr>
                            <m:ctrlPr>
                              <a:rPr lang="ko-KR" altLang="en-US" sz="12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ko-KR" alt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/>
                              <m:e>
                                <m:r>
                                  <a:rPr lang="ko-KR" altLang="en-US" sz="1200" i="1">
                                    <a:latin typeface="Cambria Math" panose="02040503050406030204" pitchFamily="18" charset="0"/>
                                  </a:rPr>
                                  <m:t>평균</m:t>
                                </m:r>
                                <m:r>
                                  <a:rPr lang="ko-KR" altLang="en-US" sz="1200" i="1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ko-KR" altLang="en-US" sz="1200" i="1">
                                    <a:latin typeface="Cambria Math" panose="02040503050406030204" pitchFamily="18" charset="0"/>
                                  </a:rPr>
                                  <m:t>공장</m:t>
                                </m:r>
                                <m:r>
                                  <a:rPr lang="ko-KR" altLang="en-US" sz="12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ko-KR" altLang="en-US" sz="1200" i="1">
                                    <a:latin typeface="Cambria Math" panose="02040503050406030204" pitchFamily="18" charset="0"/>
                                  </a:rPr>
                                  <m:t>용지면적</m:t>
                                </m:r>
                              </m:e>
                            </m:eqArr>
                          </m:e>
                          <m:e/>
                          <m:e/>
                        </m:eqArr>
                      </m:den>
                    </m:f>
                  </m:oMath>
                </a14:m>
                <a:endParaRPr kumimoji="1" lang="ko-KR" altLang="en-US" dirty="0"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FE94A73-42F6-0046-B240-DF1C2395E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71" y="1635646"/>
                <a:ext cx="3873699" cy="28439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화살표: 오른쪽 49">
            <a:extLst>
              <a:ext uri="{FF2B5EF4-FFF2-40B4-BE49-F238E27FC236}">
                <a16:creationId xmlns:a16="http://schemas.microsoft.com/office/drawing/2014/main" id="{B695F637-3D25-1444-B882-C6EE647CDDB9}"/>
              </a:ext>
            </a:extLst>
          </p:cNvPr>
          <p:cNvSpPr/>
          <p:nvPr/>
        </p:nvSpPr>
        <p:spPr>
          <a:xfrm>
            <a:off x="3886534" y="2916889"/>
            <a:ext cx="680782" cy="2814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7944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2">
            <a:extLst>
              <a:ext uri="{FF2B5EF4-FFF2-40B4-BE49-F238E27FC236}">
                <a16:creationId xmlns:a16="http://schemas.microsoft.com/office/drawing/2014/main" id="{5B499E52-8331-4ACF-883D-EF9AC26FD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1945" y="3482274"/>
            <a:ext cx="72773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id="{D32B9E14-6A86-4AEF-BEB2-4C79BADF106B}"/>
              </a:ext>
            </a:extLst>
          </p:cNvPr>
          <p:cNvSpPr txBox="1"/>
          <p:nvPr/>
        </p:nvSpPr>
        <p:spPr bwMode="auto">
          <a:xfrm>
            <a:off x="954697" y="171911"/>
            <a:ext cx="5738578" cy="400110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분석 방법 및 결과</a:t>
            </a:r>
            <a:endParaRPr lang="ko-KR" altLang="en-US" sz="1400" dirty="0"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23" name="Oval 4">
            <a:extLst>
              <a:ext uri="{FF2B5EF4-FFF2-40B4-BE49-F238E27FC236}">
                <a16:creationId xmlns:a16="http://schemas.microsoft.com/office/drawing/2014/main" id="{42CC965D-3431-4EC2-91FD-ADB5A16298BF}"/>
              </a:ext>
            </a:extLst>
          </p:cNvPr>
          <p:cNvSpPr/>
          <p:nvPr/>
        </p:nvSpPr>
        <p:spPr>
          <a:xfrm>
            <a:off x="162609" y="33313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9E968A-78CE-4A1A-9056-74B01B381ADE}"/>
              </a:ext>
            </a:extLst>
          </p:cNvPr>
          <p:cNvSpPr txBox="1"/>
          <p:nvPr/>
        </p:nvSpPr>
        <p:spPr>
          <a:xfrm>
            <a:off x="310071" y="113771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2</a:t>
            </a:r>
            <a:endParaRPr lang="ko-KR" altLang="en-US" sz="2800" dirty="0"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6733BD-500D-644D-A408-860CD91362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1560" y="704898"/>
            <a:ext cx="2339752" cy="2880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최종 데이터 정제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507A77-59B9-7B44-9F04-64C7396E3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136189"/>
            <a:ext cx="53340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34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71D288A9-B377-4B1D-A9F9-08C542DAFD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43608" y="1167080"/>
            <a:ext cx="9144000" cy="288032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/>
              <a:t>네 개의 변수 별로 각각 정규화 작업을 진행하여 논리적 오류 방지</a:t>
            </a:r>
            <a:endParaRPr lang="en-US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tx1"/>
                </a:solidFill>
                <a:latin typeface="08서울남산체 B" panose="02020603020101020101" pitchFamily="18" charset="-127"/>
              </a:rPr>
              <a:t>minmax_scale</a:t>
            </a:r>
            <a:r>
              <a:rPr lang="en-US" altLang="ko-KR" dirty="0">
                <a:solidFill>
                  <a:schemeClr val="tx1"/>
                </a:solidFill>
                <a:latin typeface="08서울남산체 B" panose="02020603020101020101" pitchFamily="18" charset="-127"/>
              </a:rPr>
              <a:t>(X): </a:t>
            </a:r>
            <a:r>
              <a:rPr lang="ko-KR" altLang="en-US" dirty="0">
                <a:solidFill>
                  <a:schemeClr val="tx1"/>
                </a:solidFill>
                <a:latin typeface="08서울남산체 B" panose="02020603020101020101" pitchFamily="18" charset="-127"/>
              </a:rPr>
              <a:t>최대</a:t>
            </a:r>
            <a:r>
              <a:rPr lang="en-US" altLang="ko-KR" dirty="0">
                <a:solidFill>
                  <a:schemeClr val="tx1"/>
                </a:solidFill>
                <a:latin typeface="08서울남산체 B" panose="02020603020101020101" pitchFamily="18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08서울남산체 B" panose="02020603020101020101" pitchFamily="18" charset="-127"/>
              </a:rPr>
              <a:t>최소값이 각각 </a:t>
            </a:r>
            <a:r>
              <a:rPr lang="en-US" altLang="ko-KR" dirty="0">
                <a:solidFill>
                  <a:schemeClr val="tx1"/>
                </a:solidFill>
                <a:latin typeface="08서울남산체 B" panose="02020603020101020101" pitchFamily="18" charset="-127"/>
              </a:rPr>
              <a:t>0 1</a:t>
            </a:r>
            <a:r>
              <a:rPr lang="ko-KR" altLang="en-US" dirty="0">
                <a:solidFill>
                  <a:schemeClr val="tx1"/>
                </a:solidFill>
                <a:latin typeface="08서울남산체 B" panose="02020603020101020101" pitchFamily="18" charset="-127"/>
              </a:rPr>
              <a:t>이 되도록 스케일링</a:t>
            </a:r>
            <a:endParaRPr lang="en-US" altLang="ko-KR" dirty="0">
              <a:solidFill>
                <a:schemeClr val="tx1"/>
              </a:solidFill>
              <a:latin typeface="08서울남산체 B" panose="02020603020101020101" pitchFamily="18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ko-KR" altLang="en-US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9" name="Rectangle 2">
            <a:extLst>
              <a:ext uri="{FF2B5EF4-FFF2-40B4-BE49-F238E27FC236}">
                <a16:creationId xmlns:a16="http://schemas.microsoft.com/office/drawing/2014/main" id="{5B499E52-8331-4ACF-883D-EF9AC26FD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1945" y="3482274"/>
            <a:ext cx="72773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id="{D32B9E14-6A86-4AEF-BEB2-4C79BADF106B}"/>
              </a:ext>
            </a:extLst>
          </p:cNvPr>
          <p:cNvSpPr txBox="1"/>
          <p:nvPr/>
        </p:nvSpPr>
        <p:spPr bwMode="auto">
          <a:xfrm>
            <a:off x="954697" y="171911"/>
            <a:ext cx="5738578" cy="400110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분석 방법 및 결과</a:t>
            </a:r>
            <a:endParaRPr lang="ko-KR" altLang="en-US" sz="1400" dirty="0"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23" name="Oval 4">
            <a:extLst>
              <a:ext uri="{FF2B5EF4-FFF2-40B4-BE49-F238E27FC236}">
                <a16:creationId xmlns:a16="http://schemas.microsoft.com/office/drawing/2014/main" id="{42CC965D-3431-4EC2-91FD-ADB5A16298BF}"/>
              </a:ext>
            </a:extLst>
          </p:cNvPr>
          <p:cNvSpPr/>
          <p:nvPr/>
        </p:nvSpPr>
        <p:spPr>
          <a:xfrm>
            <a:off x="162609" y="33313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9E968A-78CE-4A1A-9056-74B01B381ADE}"/>
              </a:ext>
            </a:extLst>
          </p:cNvPr>
          <p:cNvSpPr txBox="1"/>
          <p:nvPr/>
        </p:nvSpPr>
        <p:spPr>
          <a:xfrm>
            <a:off x="310071" y="113771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2</a:t>
            </a:r>
            <a:endParaRPr lang="ko-KR" altLang="en-US" sz="2800" dirty="0"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8AF400-D380-0048-B42E-69881B268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91" y="1476184"/>
            <a:ext cx="7596336" cy="8517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C9290AC-5ADB-194F-A1B8-9BC7B3D2A3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07"/>
          <a:stretch/>
        </p:blipFill>
        <p:spPr>
          <a:xfrm>
            <a:off x="2117276" y="2771348"/>
            <a:ext cx="4371356" cy="2257290"/>
          </a:xfrm>
          <a:prstGeom prst="rect">
            <a:avLst/>
          </a:prstGeom>
        </p:spPr>
      </p:pic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C740FC9E-0559-B449-AF8F-3082AD6AA0FA}"/>
              </a:ext>
            </a:extLst>
          </p:cNvPr>
          <p:cNvSpPr/>
          <p:nvPr/>
        </p:nvSpPr>
        <p:spPr>
          <a:xfrm rot="5400000">
            <a:off x="4199671" y="2401045"/>
            <a:ext cx="403246" cy="3414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95893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71D288A9-B377-4B1D-A9F9-08C542DAFD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43608" y="950378"/>
            <a:ext cx="9144000" cy="288032"/>
          </a:xfrm>
        </p:spPr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08서울남산체 B" panose="02020603020101020101" pitchFamily="18" charset="-127"/>
              </a:rPr>
              <a:t>Heatmap</a:t>
            </a:r>
            <a:r>
              <a:rPr lang="ko-KR" altLang="en-US" dirty="0" err="1">
                <a:solidFill>
                  <a:schemeClr val="tx1"/>
                </a:solidFill>
                <a:latin typeface="08서울남산체 B" panose="02020603020101020101" pitchFamily="18" charset="-127"/>
              </a:rPr>
              <a:t>맵을</a:t>
            </a:r>
            <a:r>
              <a:rPr lang="ko-KR" altLang="en-US" dirty="0">
                <a:solidFill>
                  <a:schemeClr val="tx1"/>
                </a:solidFill>
                <a:latin typeface="08서울남산체 B" panose="02020603020101020101" pitchFamily="18" charset="-127"/>
              </a:rPr>
              <a:t> 이용한 결과 시각화</a:t>
            </a:r>
            <a:endParaRPr lang="en-US" altLang="ko-KR" dirty="0">
              <a:solidFill>
                <a:schemeClr val="tx1"/>
              </a:solidFill>
              <a:latin typeface="08서울남산체 B" panose="02020603020101020101" pitchFamily="18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ko-KR" altLang="en-US" sz="1200" dirty="0">
              <a:latin typeface="08서울남산체 B" panose="02020603020101020101" pitchFamily="18" charset="-127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08서울남산체 B" panose="02020603020101020101" pitchFamily="18" charset="-127"/>
            </a:endParaRPr>
          </a:p>
        </p:txBody>
      </p:sp>
      <p:sp>
        <p:nvSpPr>
          <p:cNvPr id="59" name="Rectangle 2">
            <a:extLst>
              <a:ext uri="{FF2B5EF4-FFF2-40B4-BE49-F238E27FC236}">
                <a16:creationId xmlns:a16="http://schemas.microsoft.com/office/drawing/2014/main" id="{5B499E52-8331-4ACF-883D-EF9AC26FD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1945" y="3482274"/>
            <a:ext cx="72773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id="{D32B9E14-6A86-4AEF-BEB2-4C79BADF106B}"/>
              </a:ext>
            </a:extLst>
          </p:cNvPr>
          <p:cNvSpPr txBox="1"/>
          <p:nvPr/>
        </p:nvSpPr>
        <p:spPr bwMode="auto">
          <a:xfrm>
            <a:off x="954697" y="171911"/>
            <a:ext cx="5738578" cy="400110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분석 방법 및 결과</a:t>
            </a:r>
            <a:endParaRPr lang="ko-KR" altLang="en-US" sz="1400" dirty="0"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23" name="Oval 4">
            <a:extLst>
              <a:ext uri="{FF2B5EF4-FFF2-40B4-BE49-F238E27FC236}">
                <a16:creationId xmlns:a16="http://schemas.microsoft.com/office/drawing/2014/main" id="{42CC965D-3431-4EC2-91FD-ADB5A16298BF}"/>
              </a:ext>
            </a:extLst>
          </p:cNvPr>
          <p:cNvSpPr/>
          <p:nvPr/>
        </p:nvSpPr>
        <p:spPr>
          <a:xfrm>
            <a:off x="162609" y="33313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9E968A-78CE-4A1A-9056-74B01B381ADE}"/>
              </a:ext>
            </a:extLst>
          </p:cNvPr>
          <p:cNvSpPr txBox="1"/>
          <p:nvPr/>
        </p:nvSpPr>
        <p:spPr>
          <a:xfrm>
            <a:off x="310071" y="113771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2</a:t>
            </a:r>
            <a:endParaRPr lang="ko-KR" altLang="en-US" sz="2800" dirty="0"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1198D7A-4D09-DB46-B7AC-375D921D4F26}"/>
              </a:ext>
            </a:extLst>
          </p:cNvPr>
          <p:cNvGrpSpPr/>
          <p:nvPr/>
        </p:nvGrpSpPr>
        <p:grpSpPr>
          <a:xfrm>
            <a:off x="162609" y="1451604"/>
            <a:ext cx="3714883" cy="3519985"/>
            <a:chOff x="2354611" y="1203598"/>
            <a:chExt cx="4914667" cy="393990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0B15523-AA79-454E-951D-D0877A6FD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4611" y="1203598"/>
              <a:ext cx="4914667" cy="3939902"/>
            </a:xfrm>
            <a:prstGeom prst="rect">
              <a:avLst/>
            </a:prstGeom>
          </p:spPr>
        </p:pic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4B328AD-EBFB-8645-8AE8-11A34787457C}"/>
                </a:ext>
              </a:extLst>
            </p:cNvPr>
            <p:cNvSpPr/>
            <p:nvPr/>
          </p:nvSpPr>
          <p:spPr>
            <a:xfrm>
              <a:off x="3707904" y="2167338"/>
              <a:ext cx="1944216" cy="391497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BB92240-6975-264C-878C-8BD341347E83}"/>
                </a:ext>
              </a:extLst>
            </p:cNvPr>
            <p:cNvSpPr/>
            <p:nvPr/>
          </p:nvSpPr>
          <p:spPr>
            <a:xfrm>
              <a:off x="5436096" y="1583913"/>
              <a:ext cx="1143744" cy="391497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94312ACD-7181-2E4B-9C82-2176BB6D9D4E}"/>
                </a:ext>
              </a:extLst>
            </p:cNvPr>
            <p:cNvSpPr/>
            <p:nvPr/>
          </p:nvSpPr>
          <p:spPr>
            <a:xfrm>
              <a:off x="2751610" y="1717140"/>
              <a:ext cx="1143744" cy="391497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40143A5-CC38-4C07-88AB-DFED3F5CAC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67818"/>
              </p:ext>
            </p:extLst>
          </p:nvPr>
        </p:nvGraphicFramePr>
        <p:xfrm>
          <a:off x="4525167" y="2568620"/>
          <a:ext cx="4456224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9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84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4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82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인명피해지수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8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재산피해지수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8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골든 타임지수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8E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공장규모지수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8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2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관악구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노원구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금천구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강서구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2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광진구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구로구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성동구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동작구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2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중구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성동구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구로구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성동구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모서리가 둥근 직사각형 17">
            <a:extLst>
              <a:ext uri="{FF2B5EF4-FFF2-40B4-BE49-F238E27FC236}">
                <a16:creationId xmlns:a16="http://schemas.microsoft.com/office/drawing/2014/main" id="{D972EFDD-C2F9-4297-A07D-108DB71EFD16}"/>
              </a:ext>
            </a:extLst>
          </p:cNvPr>
          <p:cNvSpPr/>
          <p:nvPr/>
        </p:nvSpPr>
        <p:spPr>
          <a:xfrm>
            <a:off x="5719047" y="1616768"/>
            <a:ext cx="1832141" cy="439953"/>
          </a:xfrm>
          <a:prstGeom prst="roundRect">
            <a:avLst>
              <a:gd name="adj" fmla="val 50000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Top 3 area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2692973-47E6-4C77-BFFE-FE647920C868}"/>
              </a:ext>
            </a:extLst>
          </p:cNvPr>
          <p:cNvSpPr/>
          <p:nvPr/>
        </p:nvSpPr>
        <p:spPr>
          <a:xfrm>
            <a:off x="3923928" y="3003798"/>
            <a:ext cx="360040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6125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71D288A9-B377-4B1D-A9F9-08C542DAFD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5666" y="941553"/>
            <a:ext cx="8496944" cy="288032"/>
          </a:xfrm>
        </p:spPr>
        <p:txBody>
          <a:bodyPr/>
          <a:lstStyle/>
          <a:p>
            <a:pPr lvl="0" algn="l"/>
            <a:endParaRPr lang="en-US" altLang="ko-KR" dirty="0">
              <a:solidFill>
                <a:schemeClr val="tx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/>
              <a:t>정규화된 변수들로 화재 </a:t>
            </a:r>
            <a:r>
              <a:rPr lang="ko-KR" altLang="en-US" dirty="0" err="1"/>
              <a:t>피해지수</a:t>
            </a:r>
            <a:r>
              <a:rPr lang="en-US" altLang="ko-KR" dirty="0"/>
              <a:t>(</a:t>
            </a:r>
            <a:r>
              <a:rPr lang="ko-KR" altLang="en-US" dirty="0"/>
              <a:t>인명피해지수</a:t>
            </a:r>
            <a:r>
              <a:rPr lang="en-US" altLang="ko-KR" dirty="0"/>
              <a:t>+</a:t>
            </a:r>
            <a:r>
              <a:rPr lang="ko-KR" altLang="en-US" dirty="0"/>
              <a:t>재산피해지수</a:t>
            </a:r>
            <a:r>
              <a:rPr lang="en-US" altLang="ko-KR" dirty="0"/>
              <a:t>), </a:t>
            </a:r>
            <a:r>
              <a:rPr lang="ko-KR" altLang="en-US" dirty="0"/>
              <a:t>화재 진압지연지수</a:t>
            </a:r>
            <a:r>
              <a:rPr lang="en-US" altLang="ko-KR" dirty="0"/>
              <a:t>(</a:t>
            </a:r>
            <a:r>
              <a:rPr lang="ko-KR" altLang="en-US" dirty="0" err="1"/>
              <a:t>골든타임지수</a:t>
            </a:r>
            <a:r>
              <a:rPr lang="en-US" altLang="ko-KR" dirty="0"/>
              <a:t>, </a:t>
            </a:r>
            <a:r>
              <a:rPr lang="ko-KR" altLang="en-US" dirty="0"/>
              <a:t>공장규모지수</a:t>
            </a:r>
            <a:r>
              <a:rPr lang="en-US" altLang="ko-KR" dirty="0"/>
              <a:t>) </a:t>
            </a:r>
            <a:r>
              <a:rPr lang="ko-KR" altLang="en-US" dirty="0"/>
              <a:t>구성 및 </a:t>
            </a:r>
            <a:r>
              <a:rPr lang="ko-KR" altLang="en-US" dirty="0" err="1"/>
              <a:t>산점도</a:t>
            </a:r>
            <a:r>
              <a:rPr lang="ko-KR" altLang="en-US" dirty="0"/>
              <a:t> 그래프화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9" name="Rectangle 2">
            <a:extLst>
              <a:ext uri="{FF2B5EF4-FFF2-40B4-BE49-F238E27FC236}">
                <a16:creationId xmlns:a16="http://schemas.microsoft.com/office/drawing/2014/main" id="{5B499E52-8331-4ACF-883D-EF9AC26FD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1945" y="3482274"/>
            <a:ext cx="72773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id="{D32B9E14-6A86-4AEF-BEB2-4C79BADF106B}"/>
              </a:ext>
            </a:extLst>
          </p:cNvPr>
          <p:cNvSpPr txBox="1"/>
          <p:nvPr/>
        </p:nvSpPr>
        <p:spPr bwMode="auto">
          <a:xfrm>
            <a:off x="954697" y="171911"/>
            <a:ext cx="5738578" cy="400110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분석 방법 및 결과</a:t>
            </a:r>
            <a:endParaRPr lang="ko-KR" altLang="en-US" sz="1400" dirty="0"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23" name="Oval 4">
            <a:extLst>
              <a:ext uri="{FF2B5EF4-FFF2-40B4-BE49-F238E27FC236}">
                <a16:creationId xmlns:a16="http://schemas.microsoft.com/office/drawing/2014/main" id="{42CC965D-3431-4EC2-91FD-ADB5A16298BF}"/>
              </a:ext>
            </a:extLst>
          </p:cNvPr>
          <p:cNvSpPr/>
          <p:nvPr/>
        </p:nvSpPr>
        <p:spPr>
          <a:xfrm>
            <a:off x="162609" y="33313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9E968A-78CE-4A1A-9056-74B01B381ADE}"/>
              </a:ext>
            </a:extLst>
          </p:cNvPr>
          <p:cNvSpPr txBox="1"/>
          <p:nvPr/>
        </p:nvSpPr>
        <p:spPr>
          <a:xfrm>
            <a:off x="310071" y="113771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2</a:t>
            </a:r>
            <a:endParaRPr lang="ko-KR" altLang="en-US" sz="2800" dirty="0"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10CDA3C-EF0B-1549-A6AB-DC883F60E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123007"/>
              </p:ext>
            </p:extLst>
          </p:nvPr>
        </p:nvGraphicFramePr>
        <p:xfrm>
          <a:off x="5377821" y="2021238"/>
          <a:ext cx="2944431" cy="1979424"/>
        </p:xfrm>
        <a:graphic>
          <a:graphicData uri="http://schemas.openxmlformats.org/drawingml/2006/table">
            <a:tbl>
              <a:tblPr/>
              <a:tblGrid>
                <a:gridCol w="839263">
                  <a:extLst>
                    <a:ext uri="{9D8B030D-6E8A-4147-A177-3AD203B41FA5}">
                      <a16:colId xmlns:a16="http://schemas.microsoft.com/office/drawing/2014/main" val="1104903629"/>
                    </a:ext>
                  </a:extLst>
                </a:gridCol>
                <a:gridCol w="2105168">
                  <a:extLst>
                    <a:ext uri="{9D8B030D-6E8A-4147-A177-3AD203B41FA5}">
                      <a16:colId xmlns:a16="http://schemas.microsoft.com/office/drawing/2014/main" val="2709746443"/>
                    </a:ext>
                  </a:extLst>
                </a:gridCol>
              </a:tblGrid>
              <a:tr h="3874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위험 등급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화재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피해지수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1.2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점 이상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화재 진압지연지수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1.2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점 이상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9583869"/>
                  </a:ext>
                </a:extLst>
              </a:tr>
              <a:tr h="3874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경계 등급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화재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피해지수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1.2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점 이하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화재 진압지연지수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1.2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점 이상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1150757"/>
                  </a:ext>
                </a:extLst>
              </a:tr>
              <a:tr h="3874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주의 등급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화재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피해지수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1.2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점 이상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화재 진압지연지수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1.2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점 이하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8061373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관심 등급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화재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피해지수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1.2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점 이하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화재 진압지연지수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1.2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점 이하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0869481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1F4B19-FEEE-BC49-96EF-489AF6F77350}"/>
              </a:ext>
            </a:extLst>
          </p:cNvPr>
          <p:cNvSpPr/>
          <p:nvPr/>
        </p:nvSpPr>
        <p:spPr>
          <a:xfrm>
            <a:off x="1404931" y="4523413"/>
            <a:ext cx="6638415" cy="276999"/>
          </a:xfrm>
          <a:prstGeom prst="rect">
            <a:avLst/>
          </a:prstGeom>
          <a:solidFill>
            <a:srgbClr val="CCD9F0"/>
          </a:solidFill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도출된 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가지 변수를 </a:t>
            </a:r>
            <a:r>
              <a:rPr lang="ko-KR" altLang="en-US" sz="12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산점도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그래프 화하여 화재 피해 취약 정도를 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가지로 구분하여 등급화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EA4B0E-F37C-4B41-81EB-D55872F59436}"/>
              </a:ext>
            </a:extLst>
          </p:cNvPr>
          <p:cNvGrpSpPr/>
          <p:nvPr/>
        </p:nvGrpSpPr>
        <p:grpSpPr>
          <a:xfrm>
            <a:off x="296994" y="1623117"/>
            <a:ext cx="4465160" cy="2736123"/>
            <a:chOff x="310071" y="1358307"/>
            <a:chExt cx="4465160" cy="273612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3E8F2D4-DA0B-2147-BBF3-82F859835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71" y="1366795"/>
              <a:ext cx="4261929" cy="2727635"/>
            </a:xfrm>
            <a:prstGeom prst="rect">
              <a:avLst/>
            </a:prstGeom>
          </p:spPr>
        </p:pic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DD32105-0D18-CD47-851E-D12B2356A8F3}"/>
                </a:ext>
              </a:extLst>
            </p:cNvPr>
            <p:cNvSpPr/>
            <p:nvPr/>
          </p:nvSpPr>
          <p:spPr>
            <a:xfrm>
              <a:off x="1165980" y="1635646"/>
              <a:ext cx="504056" cy="46764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918BB004-6EDA-DD4E-AED1-280E02D1E893}"/>
                </a:ext>
              </a:extLst>
            </p:cNvPr>
            <p:cNvSpPr/>
            <p:nvPr/>
          </p:nvSpPr>
          <p:spPr>
            <a:xfrm>
              <a:off x="3823986" y="1427285"/>
              <a:ext cx="504056" cy="46764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9C3D50F-65FF-FC4D-89F3-54188EAE517E}"/>
                </a:ext>
              </a:extLst>
            </p:cNvPr>
            <p:cNvSpPr/>
            <p:nvPr/>
          </p:nvSpPr>
          <p:spPr>
            <a:xfrm>
              <a:off x="2699792" y="3248452"/>
              <a:ext cx="1224136" cy="46764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677FFF-3916-C240-9C70-63825A40A733}"/>
                </a:ext>
              </a:extLst>
            </p:cNvPr>
            <p:cNvSpPr txBox="1"/>
            <p:nvPr/>
          </p:nvSpPr>
          <p:spPr>
            <a:xfrm>
              <a:off x="4055151" y="1358307"/>
              <a:ext cx="720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dirty="0"/>
                <a:t>금천구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4146B2-76D8-E947-AF52-28F555039727}"/>
                </a:ext>
              </a:extLst>
            </p:cNvPr>
            <p:cNvSpPr txBox="1"/>
            <p:nvPr/>
          </p:nvSpPr>
          <p:spPr>
            <a:xfrm>
              <a:off x="1356417" y="1617929"/>
              <a:ext cx="720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dirty="0"/>
                <a:t>관악구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A35BDEC-01C5-1341-BF4A-DDB5E9861002}"/>
                </a:ext>
              </a:extLst>
            </p:cNvPr>
            <p:cNvSpPr txBox="1"/>
            <p:nvPr/>
          </p:nvSpPr>
          <p:spPr>
            <a:xfrm>
              <a:off x="2553557" y="3148433"/>
              <a:ext cx="758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dirty="0"/>
                <a:t>광진구 </a:t>
              </a:r>
              <a:r>
                <a:rPr kumimoji="1" lang="en-US" altLang="ko-KR" sz="1200" dirty="0"/>
                <a:t> </a:t>
              </a:r>
              <a:endParaRPr kumimoji="1" lang="ko-KR" altLang="en-US" sz="12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1FFC66-3775-7B47-AE64-39512A81699A}"/>
                </a:ext>
              </a:extLst>
            </p:cNvPr>
            <p:cNvSpPr txBox="1"/>
            <p:nvPr/>
          </p:nvSpPr>
          <p:spPr>
            <a:xfrm>
              <a:off x="3598636" y="3349878"/>
              <a:ext cx="720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dirty="0"/>
                <a:t>강서구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8778214-A5FC-6346-BE1C-54DA2F735A6B}"/>
                </a:ext>
              </a:extLst>
            </p:cNvPr>
            <p:cNvSpPr txBox="1"/>
            <p:nvPr/>
          </p:nvSpPr>
          <p:spPr>
            <a:xfrm>
              <a:off x="3060420" y="3344432"/>
              <a:ext cx="556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dirty="0"/>
                <a:t>중구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7705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71D288A9-B377-4B1D-A9F9-08C542DAFD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63869" y="761633"/>
            <a:ext cx="9144000" cy="288032"/>
          </a:xfrm>
        </p:spPr>
        <p:txBody>
          <a:bodyPr/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기대효과</a:t>
            </a:r>
            <a:endParaRPr lang="en-US" altLang="ko-KR" sz="18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9" name="Rectangle 2">
            <a:extLst>
              <a:ext uri="{FF2B5EF4-FFF2-40B4-BE49-F238E27FC236}">
                <a16:creationId xmlns:a16="http://schemas.microsoft.com/office/drawing/2014/main" id="{5B499E52-8331-4ACF-883D-EF9AC26FD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8848" y="2968761"/>
            <a:ext cx="72773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D88F770-616F-4401-B652-C7516371E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112" y="95296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35F8B06-04F0-4D67-83B3-C9C9851C5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3165" y="198344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4037FE9-F69E-4E88-A4B6-FC0B2837A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5473" y="3556090"/>
            <a:ext cx="615601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5E1B11-5570-4DB6-8973-EAA536D8B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5849" y="1430636"/>
            <a:ext cx="1290035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EEF2707-83F8-4DCC-A89A-7A06EF14C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3165" y="106460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4593010F-797C-4C26-86B3-84A91AD47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58" y="1218603"/>
            <a:ext cx="6308061" cy="366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25" name="Group 11">
            <a:extLst>
              <a:ext uri="{FF2B5EF4-FFF2-40B4-BE49-F238E27FC236}">
                <a16:creationId xmlns:a16="http://schemas.microsoft.com/office/drawing/2014/main" id="{EE38A083-3DD8-45C5-9770-BBDFE95379F8}"/>
              </a:ext>
            </a:extLst>
          </p:cNvPr>
          <p:cNvGrpSpPr/>
          <p:nvPr/>
        </p:nvGrpSpPr>
        <p:grpSpPr>
          <a:xfrm>
            <a:off x="6064677" y="1159078"/>
            <a:ext cx="2636418" cy="1616160"/>
            <a:chOff x="2113654" y="4128474"/>
            <a:chExt cx="3647462" cy="161616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9AE580-A696-48AA-83A3-5B2EFF7F74CE}"/>
                </a:ext>
              </a:extLst>
            </p:cNvPr>
            <p:cNvSpPr txBox="1"/>
            <p:nvPr/>
          </p:nvSpPr>
          <p:spPr>
            <a:xfrm>
              <a:off x="2113657" y="4359639"/>
              <a:ext cx="3647459" cy="13849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171450" indent="-171450" fontAlgn="base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해당</a:t>
              </a:r>
              <a:r>
                <a:rPr lang="en-US" altLang="ko-KR" sz="12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</a:t>
              </a:r>
              <a:r>
                <a:rPr lang="en-US" altLang="ko-KR" sz="1200" dirty="0" err="1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시군구의</a:t>
              </a:r>
              <a:r>
                <a:rPr lang="en-US" altLang="ko-KR" sz="12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</a:t>
              </a:r>
              <a:r>
                <a:rPr lang="en-US" altLang="ko-KR" sz="1200" dirty="0" err="1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소방서</a:t>
              </a:r>
              <a:r>
                <a:rPr lang="en-US" altLang="ko-KR" sz="12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및119안전센터와 </a:t>
              </a:r>
              <a:r>
                <a:rPr lang="en-US" altLang="ko-KR" sz="1200" dirty="0" err="1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지역</a:t>
              </a:r>
              <a:r>
                <a:rPr lang="en-US" altLang="ko-KR" sz="12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내 </a:t>
              </a:r>
              <a:r>
                <a:rPr lang="en-US" altLang="ko-KR" sz="1200" dirty="0" err="1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공장들</a:t>
              </a:r>
              <a:r>
                <a:rPr lang="en-US" altLang="ko-KR" sz="12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</a:t>
              </a:r>
              <a:r>
                <a:rPr lang="en-US" altLang="ko-KR" sz="1200" dirty="0" err="1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간의</a:t>
              </a:r>
              <a:r>
                <a:rPr lang="en-US" altLang="ko-KR" sz="12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핫 </a:t>
              </a:r>
              <a:r>
                <a:rPr lang="en-US" altLang="ko-KR" sz="1200" dirty="0" err="1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라인</a:t>
              </a:r>
              <a:r>
                <a:rPr lang="en-US" altLang="ko-KR" sz="12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</a:t>
              </a:r>
              <a:r>
                <a:rPr lang="en-US" altLang="ko-KR" sz="1200" dirty="0" err="1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구축</a:t>
              </a:r>
              <a:endPara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marL="171450" indent="-171450" fontAlgn="base">
                <a:buFont typeface="Arial" panose="020B0604020202020204" pitchFamily="34" charset="0"/>
                <a:buChar char="•"/>
              </a:pPr>
              <a:endPara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marL="171450" indent="-171450" fontAlgn="base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공장</a:t>
              </a:r>
              <a:r>
                <a:rPr lang="ko-KR" altLang="en-US" sz="12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별 담당 </a:t>
              </a:r>
              <a:r>
                <a:rPr lang="en-US" altLang="ko-KR" sz="1200" dirty="0" err="1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관할</a:t>
              </a:r>
              <a:r>
                <a:rPr lang="en-US" altLang="ko-KR" sz="12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</a:t>
              </a:r>
              <a:r>
                <a:rPr lang="en-US" altLang="ko-KR" sz="1200" dirty="0" err="1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소방서</a:t>
              </a:r>
              <a:r>
                <a:rPr lang="en-US" altLang="ko-KR" sz="12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</a:t>
              </a:r>
              <a:r>
                <a:rPr lang="ko-KR" altLang="en-US" sz="12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설정</a:t>
              </a:r>
              <a:r>
                <a:rPr lang="en-US" altLang="ko-KR" sz="12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</a:t>
              </a:r>
              <a:r>
                <a:rPr lang="en-US" altLang="ko-KR" sz="1200" dirty="0" err="1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긴급구조지휘대</a:t>
              </a:r>
              <a:r>
                <a:rPr lang="en-US" altLang="ko-KR" sz="12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</a:t>
              </a:r>
              <a:r>
                <a:rPr lang="en-US" altLang="ko-KR" sz="1200" dirty="0" err="1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등의</a:t>
              </a:r>
              <a:r>
                <a:rPr lang="en-US" altLang="ko-KR" sz="12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</a:t>
              </a:r>
              <a:r>
                <a:rPr lang="en-US" altLang="ko-KR" sz="1200" dirty="0" err="1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소방력</a:t>
              </a:r>
              <a:r>
                <a:rPr lang="en-US" altLang="ko-KR" sz="12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</a:t>
              </a:r>
              <a:r>
                <a:rPr lang="ko-KR" altLang="en-US" sz="12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즉시</a:t>
              </a:r>
              <a:r>
                <a:rPr lang="en-US" altLang="ko-KR" sz="12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투</a:t>
              </a:r>
              <a:r>
                <a:rPr lang="ko-KR" altLang="en-US" sz="12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입</a:t>
              </a:r>
              <a:endPara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91176A-333C-4F53-81FB-0A3D266A313F}"/>
                </a:ext>
              </a:extLst>
            </p:cNvPr>
            <p:cNvSpPr txBox="1"/>
            <p:nvPr/>
          </p:nvSpPr>
          <p:spPr>
            <a:xfrm>
              <a:off x="2113654" y="4128474"/>
              <a:ext cx="364745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fontAlgn="base"/>
              <a:r>
                <a:rPr lang="ko-KR" altLang="en-US" sz="1200" b="1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경계 등급</a:t>
              </a:r>
            </a:p>
          </p:txBody>
        </p:sp>
      </p:grpSp>
      <p:grpSp>
        <p:nvGrpSpPr>
          <p:cNvPr id="28" name="Group 14">
            <a:extLst>
              <a:ext uri="{FF2B5EF4-FFF2-40B4-BE49-F238E27FC236}">
                <a16:creationId xmlns:a16="http://schemas.microsoft.com/office/drawing/2014/main" id="{0B8C23A6-2AF9-497F-9C3A-47986CCFD948}"/>
              </a:ext>
            </a:extLst>
          </p:cNvPr>
          <p:cNvGrpSpPr/>
          <p:nvPr/>
        </p:nvGrpSpPr>
        <p:grpSpPr>
          <a:xfrm>
            <a:off x="6064677" y="2876867"/>
            <a:ext cx="2636417" cy="1832860"/>
            <a:chOff x="2098724" y="4238768"/>
            <a:chExt cx="3647460" cy="183286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009326E-45BA-407E-84A6-405E136D0ADA}"/>
                </a:ext>
              </a:extLst>
            </p:cNvPr>
            <p:cNvSpPr txBox="1"/>
            <p:nvPr/>
          </p:nvSpPr>
          <p:spPr>
            <a:xfrm>
              <a:off x="2098724" y="4501968"/>
              <a:ext cx="3647459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소방서와 취약 </a:t>
              </a:r>
              <a:r>
                <a:rPr lang="ko-KR" altLang="en-US" sz="1200" dirty="0" err="1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공장간의</a:t>
              </a:r>
              <a:r>
                <a:rPr lang="ko-KR" altLang="en-US" sz="12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경호</a:t>
              </a:r>
              <a:r>
                <a:rPr lang="en-US" altLang="ko-KR" sz="12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 </a:t>
              </a:r>
              <a:r>
                <a:rPr lang="ko-KR" altLang="en-US" sz="12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피난</a:t>
              </a:r>
              <a:r>
                <a:rPr lang="en-US" altLang="ko-KR" sz="12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 </a:t>
              </a:r>
              <a:r>
                <a:rPr lang="ko-KR" altLang="en-US" sz="12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소화활동 프로세스 구축</a:t>
              </a:r>
              <a:r>
                <a:rPr lang="en-US" altLang="ko-KR" sz="12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인접 지자체의 소방서와의 연계를 통한</a:t>
              </a:r>
              <a:r>
                <a:rPr lang="en-US" altLang="ko-KR" sz="12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</a:t>
              </a:r>
              <a:r>
                <a:rPr lang="ko-KR" altLang="en-US" sz="12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소방 연합 특수구조단 및 특수 소방대 구성</a:t>
              </a:r>
              <a:endPara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265847-F14A-4877-B154-23CBB5AA5AB8}"/>
                </a:ext>
              </a:extLst>
            </p:cNvPr>
            <p:cNvSpPr txBox="1"/>
            <p:nvPr/>
          </p:nvSpPr>
          <p:spPr>
            <a:xfrm>
              <a:off x="2098724" y="4238768"/>
              <a:ext cx="364746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위험 등급</a:t>
              </a:r>
            </a:p>
          </p:txBody>
        </p:sp>
      </p:grpSp>
      <p:grpSp>
        <p:nvGrpSpPr>
          <p:cNvPr id="31" name="Group 17">
            <a:extLst>
              <a:ext uri="{FF2B5EF4-FFF2-40B4-BE49-F238E27FC236}">
                <a16:creationId xmlns:a16="http://schemas.microsoft.com/office/drawing/2014/main" id="{E4234245-461F-42F2-9D2D-FBAB53969217}"/>
              </a:ext>
            </a:extLst>
          </p:cNvPr>
          <p:cNvGrpSpPr/>
          <p:nvPr/>
        </p:nvGrpSpPr>
        <p:grpSpPr>
          <a:xfrm>
            <a:off x="353904" y="1229279"/>
            <a:ext cx="2692903" cy="1145031"/>
            <a:chOff x="437219" y="1058222"/>
            <a:chExt cx="1961516" cy="114503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1E092DD-C5D8-4CA8-9702-0E74670A92B6}"/>
                </a:ext>
              </a:extLst>
            </p:cNvPr>
            <p:cNvSpPr txBox="1"/>
            <p:nvPr/>
          </p:nvSpPr>
          <p:spPr>
            <a:xfrm>
              <a:off x="467544" y="1372256"/>
              <a:ext cx="1931191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171450" indent="-171450" fontAlgn="base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공장이 규모에 맞는 소방설비</a:t>
              </a:r>
              <a:r>
                <a:rPr lang="en-US" altLang="ko-KR" sz="12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 </a:t>
              </a:r>
              <a:r>
                <a:rPr lang="ko-KR" altLang="en-US" sz="12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알림 설비 구비 여부 확인</a:t>
              </a:r>
              <a:endPara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marL="171450" indent="-171450" fontAlgn="base">
                <a:buFont typeface="Arial" panose="020B0604020202020204" pitchFamily="34" charset="0"/>
                <a:buChar char="•"/>
              </a:pPr>
              <a:endPara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marL="171450" indent="-171450" fontAlgn="base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소방 교육훈련 실시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2D7AEB8-D955-4A6B-9638-F3DA4431A2C9}"/>
                </a:ext>
              </a:extLst>
            </p:cNvPr>
            <p:cNvSpPr txBox="1"/>
            <p:nvPr/>
          </p:nvSpPr>
          <p:spPr>
            <a:xfrm>
              <a:off x="437219" y="1058222"/>
              <a:ext cx="193119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 fontAlgn="base"/>
              <a:r>
                <a:rPr lang="ko-KR" altLang="en-US" sz="1200" b="1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관심 등급</a:t>
              </a:r>
            </a:p>
          </p:txBody>
        </p:sp>
      </p:grpSp>
      <p:grpSp>
        <p:nvGrpSpPr>
          <p:cNvPr id="34" name="Group 20">
            <a:extLst>
              <a:ext uri="{FF2B5EF4-FFF2-40B4-BE49-F238E27FC236}">
                <a16:creationId xmlns:a16="http://schemas.microsoft.com/office/drawing/2014/main" id="{33268996-8351-4417-8997-ECC7F6EFFFAB}"/>
              </a:ext>
            </a:extLst>
          </p:cNvPr>
          <p:cNvGrpSpPr/>
          <p:nvPr/>
        </p:nvGrpSpPr>
        <p:grpSpPr>
          <a:xfrm>
            <a:off x="395536" y="2832744"/>
            <a:ext cx="2880000" cy="1415515"/>
            <a:chOff x="477383" y="2283618"/>
            <a:chExt cx="2097798" cy="141551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A06128D-AA2D-4CFD-A713-114D98A1EE84}"/>
                </a:ext>
              </a:extLst>
            </p:cNvPr>
            <p:cNvSpPr txBox="1"/>
            <p:nvPr/>
          </p:nvSpPr>
          <p:spPr>
            <a:xfrm>
              <a:off x="477383" y="2683470"/>
              <a:ext cx="2097798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발화위험물질은 분리 여부 상시 확인</a:t>
              </a:r>
              <a:endPara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marL="171450" indent="-171450" algn="r">
                <a:buFont typeface="Arial" panose="020B0604020202020204" pitchFamily="34" charset="0"/>
                <a:buChar char="•"/>
              </a:pPr>
              <a:endPara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화재 위험지역으로 판단되는 곳은 화기 사용 제한구역 설정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  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AB771D5-F56C-4C6B-9FD2-6395E07B357B}"/>
                </a:ext>
              </a:extLst>
            </p:cNvPr>
            <p:cNvSpPr txBox="1"/>
            <p:nvPr/>
          </p:nvSpPr>
          <p:spPr>
            <a:xfrm>
              <a:off x="477383" y="2283618"/>
              <a:ext cx="193119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주의등급</a:t>
              </a:r>
            </a:p>
          </p:txBody>
        </p:sp>
      </p:grpSp>
      <p:grpSp>
        <p:nvGrpSpPr>
          <p:cNvPr id="37" name="Group 23">
            <a:extLst>
              <a:ext uri="{FF2B5EF4-FFF2-40B4-BE49-F238E27FC236}">
                <a16:creationId xmlns:a16="http://schemas.microsoft.com/office/drawing/2014/main" id="{AD1AC926-2351-46C4-BB15-88D994C8C3FE}"/>
              </a:ext>
            </a:extLst>
          </p:cNvPr>
          <p:cNvGrpSpPr/>
          <p:nvPr/>
        </p:nvGrpSpPr>
        <p:grpSpPr>
          <a:xfrm>
            <a:off x="2912086" y="1059582"/>
            <a:ext cx="3293408" cy="3262066"/>
            <a:chOff x="2228466" y="1244261"/>
            <a:chExt cx="3293408" cy="3262066"/>
          </a:xfrm>
        </p:grpSpPr>
        <p:sp>
          <p:nvSpPr>
            <p:cNvPr id="38" name="Rectangle 24">
              <a:extLst>
                <a:ext uri="{FF2B5EF4-FFF2-40B4-BE49-F238E27FC236}">
                  <a16:creationId xmlns:a16="http://schemas.microsoft.com/office/drawing/2014/main" id="{99DF8105-25DA-4672-920E-B3DB5F0BC7F0}"/>
                </a:ext>
              </a:extLst>
            </p:cNvPr>
            <p:cNvSpPr/>
            <p:nvPr/>
          </p:nvSpPr>
          <p:spPr>
            <a:xfrm>
              <a:off x="2435170" y="2804492"/>
              <a:ext cx="2880000" cy="10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39" name="Rectangle 25">
              <a:extLst>
                <a:ext uri="{FF2B5EF4-FFF2-40B4-BE49-F238E27FC236}">
                  <a16:creationId xmlns:a16="http://schemas.microsoft.com/office/drawing/2014/main" id="{46186EED-1093-4B95-8A56-78D08486BAC6}"/>
                </a:ext>
              </a:extLst>
            </p:cNvPr>
            <p:cNvSpPr/>
            <p:nvPr/>
          </p:nvSpPr>
          <p:spPr>
            <a:xfrm rot="5400000">
              <a:off x="2435170" y="2805622"/>
              <a:ext cx="2880000" cy="10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40" name="Isosceles Triangle 26">
              <a:extLst>
                <a:ext uri="{FF2B5EF4-FFF2-40B4-BE49-F238E27FC236}">
                  <a16:creationId xmlns:a16="http://schemas.microsoft.com/office/drawing/2014/main" id="{5B53C880-48EF-42F1-9B33-E67B97F96F3A}"/>
                </a:ext>
              </a:extLst>
            </p:cNvPr>
            <p:cNvSpPr/>
            <p:nvPr/>
          </p:nvSpPr>
          <p:spPr>
            <a:xfrm>
              <a:off x="3755281" y="1244261"/>
              <a:ext cx="239778" cy="206705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41" name="Isosceles Triangle 27">
              <a:extLst>
                <a:ext uri="{FF2B5EF4-FFF2-40B4-BE49-F238E27FC236}">
                  <a16:creationId xmlns:a16="http://schemas.microsoft.com/office/drawing/2014/main" id="{38B6BEC8-368D-4886-8672-B9E8683E4487}"/>
                </a:ext>
              </a:extLst>
            </p:cNvPr>
            <p:cNvSpPr/>
            <p:nvPr/>
          </p:nvSpPr>
          <p:spPr>
            <a:xfrm rot="5400000">
              <a:off x="5298633" y="2755140"/>
              <a:ext cx="239778" cy="206705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42" name="Isosceles Triangle 28">
              <a:extLst>
                <a:ext uri="{FF2B5EF4-FFF2-40B4-BE49-F238E27FC236}">
                  <a16:creationId xmlns:a16="http://schemas.microsoft.com/office/drawing/2014/main" id="{31C70FB3-9ABE-4769-9664-9BF7A50234B8}"/>
                </a:ext>
              </a:extLst>
            </p:cNvPr>
            <p:cNvSpPr/>
            <p:nvPr/>
          </p:nvSpPr>
          <p:spPr>
            <a:xfrm rot="10800000">
              <a:off x="3755281" y="4299622"/>
              <a:ext cx="239778" cy="206705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45" name="Isosceles Triangle 29">
              <a:extLst>
                <a:ext uri="{FF2B5EF4-FFF2-40B4-BE49-F238E27FC236}">
                  <a16:creationId xmlns:a16="http://schemas.microsoft.com/office/drawing/2014/main" id="{FDF4DF8E-A090-44E1-B176-C2CDA3B164C7}"/>
                </a:ext>
              </a:extLst>
            </p:cNvPr>
            <p:cNvSpPr/>
            <p:nvPr/>
          </p:nvSpPr>
          <p:spPr>
            <a:xfrm rot="16200000">
              <a:off x="2211930" y="2755140"/>
              <a:ext cx="239778" cy="206705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3DABCACB-1A12-4D36-9FC4-21FF72117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251" y="2916887"/>
            <a:ext cx="1241361" cy="11699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C442A08-C49C-4A87-8BE7-DC866ADC2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330" y="3042215"/>
            <a:ext cx="1100660" cy="10739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D91D2E-0BE2-44F7-A835-661CA25E9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8590" y="1398849"/>
            <a:ext cx="1088717" cy="9668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A590DE2-C9B1-4F7C-A4D6-FD5ACEEDD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3507" y="1326993"/>
            <a:ext cx="1114616" cy="1038681"/>
          </a:xfrm>
          <a:prstGeom prst="rect">
            <a:avLst/>
          </a:prstGeom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825C06BC-BB20-461F-8CE4-35BA71F5E712}"/>
              </a:ext>
            </a:extLst>
          </p:cNvPr>
          <p:cNvSpPr txBox="1"/>
          <p:nvPr/>
        </p:nvSpPr>
        <p:spPr bwMode="auto">
          <a:xfrm>
            <a:off x="950292" y="162357"/>
            <a:ext cx="5738578" cy="400110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기대효과 및 활용계획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48" name="Oval 4">
            <a:extLst>
              <a:ext uri="{FF2B5EF4-FFF2-40B4-BE49-F238E27FC236}">
                <a16:creationId xmlns:a16="http://schemas.microsoft.com/office/drawing/2014/main" id="{FF42DF21-11B4-4DEE-9292-2AB70331D6D7}"/>
              </a:ext>
            </a:extLst>
          </p:cNvPr>
          <p:cNvSpPr/>
          <p:nvPr/>
        </p:nvSpPr>
        <p:spPr>
          <a:xfrm>
            <a:off x="179512" y="23856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1DAD268-4BBD-4317-8BC7-BA850D801BAE}"/>
              </a:ext>
            </a:extLst>
          </p:cNvPr>
          <p:cNvSpPr txBox="1"/>
          <p:nvPr/>
        </p:nvSpPr>
        <p:spPr>
          <a:xfrm>
            <a:off x="326974" y="104314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3</a:t>
            </a:r>
            <a:endParaRPr lang="ko-KR" altLang="en-US" sz="2800" b="1" dirty="0"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2A026BF-E35E-4802-AF24-2883C651A1C7}"/>
              </a:ext>
            </a:extLst>
          </p:cNvPr>
          <p:cNvSpPr/>
          <p:nvPr/>
        </p:nvSpPr>
        <p:spPr>
          <a:xfrm>
            <a:off x="610675" y="4388437"/>
            <a:ext cx="7922650" cy="394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 fontAlgn="base">
              <a:lnSpc>
                <a:spcPct val="160000"/>
              </a:lnSpc>
              <a:buFont typeface="Wingdings" panose="05000000000000000000" pitchFamily="2" charset="2"/>
              <a:buChar char="v"/>
            </a:pPr>
            <a:r>
              <a:rPr lang="en-US" altLang="ko-KR" sz="1400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산점도</a:t>
            </a:r>
            <a:r>
              <a:rPr lang="en-US" altLang="ko-KR" sz="1400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그래프에</a:t>
            </a:r>
            <a:r>
              <a:rPr lang="en-US" altLang="ko-KR" sz="1400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나온</a:t>
            </a:r>
            <a:r>
              <a:rPr lang="en-US" altLang="ko-KR" sz="1400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시군구별</a:t>
            </a:r>
            <a:r>
              <a:rPr lang="en-US" altLang="ko-KR" sz="1400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화재피해취약</a:t>
            </a:r>
            <a:r>
              <a:rPr lang="en-US" altLang="ko-KR" sz="1400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등급</a:t>
            </a:r>
            <a:r>
              <a:rPr lang="en-US" altLang="ko-KR" sz="1400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에 </a:t>
            </a:r>
            <a:r>
              <a:rPr lang="en-US" altLang="ko-KR" sz="1400" kern="0" dirty="0" err="1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따라</a:t>
            </a:r>
            <a:r>
              <a:rPr lang="en-US" altLang="ko-KR" sz="1400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시군구별</a:t>
            </a:r>
            <a:r>
              <a:rPr lang="en-US" altLang="ko-KR" sz="1400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대</a:t>
            </a:r>
            <a:r>
              <a:rPr lang="ko-KR" altLang="en-US" sz="1400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책 마련하여 화재 피해 최소화</a:t>
            </a:r>
            <a:endParaRPr lang="en-US" altLang="ko-KR" sz="1400" kern="0" dirty="0">
              <a:solidFill>
                <a:srgbClr val="00000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6639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71D288A9-B377-4B1D-A9F9-08C542DAFD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8112" y="790602"/>
            <a:ext cx="9144000" cy="288032"/>
          </a:xfrm>
        </p:spPr>
        <p:txBody>
          <a:bodyPr/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활용 계획</a:t>
            </a:r>
            <a:endParaRPr lang="en-US" altLang="ko-KR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9" name="Rectangle 2">
            <a:extLst>
              <a:ext uri="{FF2B5EF4-FFF2-40B4-BE49-F238E27FC236}">
                <a16:creationId xmlns:a16="http://schemas.microsoft.com/office/drawing/2014/main" id="{5B499E52-8331-4ACF-883D-EF9AC26FD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8848" y="3472817"/>
            <a:ext cx="72773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D88F770-616F-4401-B652-C7516371E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112" y="95296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35F8B06-04F0-4D67-83B3-C9C9851C5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3165" y="248750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4037FE9-F69E-4E88-A4B6-FC0B2837A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0375" y="3517090"/>
            <a:ext cx="615601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5E1B11-5570-4DB6-8973-EAA536D8B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5849" y="1430636"/>
            <a:ext cx="1290035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EEF2707-83F8-4DCC-A89A-7A06EF14C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3165" y="107275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4593010F-797C-4C26-86B3-84A91AD47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624" y="3987997"/>
            <a:ext cx="630806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전국 단위의 </a:t>
            </a:r>
            <a:r>
              <a:rPr lang="ko-KR" altLang="en-US" sz="14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시군구별</a:t>
            </a:r>
            <a:r>
              <a:rPr lang="ko-KR" altLang="en-US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화재 취약지역 지도화를 통해 화재 안전 로드맵에 활용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7BAA8E-6763-420A-A0B6-98B77D770635}"/>
              </a:ext>
            </a:extLst>
          </p:cNvPr>
          <p:cNvSpPr/>
          <p:nvPr/>
        </p:nvSpPr>
        <p:spPr>
          <a:xfrm>
            <a:off x="724006" y="1814234"/>
            <a:ext cx="4572000" cy="1831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200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이를 상가나 아파트 등의 특수건물에도 적용하여 다른 특수건물 화재에도 대비</a:t>
            </a:r>
            <a:endParaRPr lang="en-US" altLang="ko-KR" sz="1200" kern="0" dirty="0">
              <a:solidFill>
                <a:srgbClr val="00000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화재 외에도 다른 재난과 관련된 더 많은 데이터를 분석하여 정교화된 모델링을 통해 산업공단 내 갖가지 재난을 피해를 최소화</a:t>
            </a:r>
          </a:p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ko-KR" altLang="en-US" sz="1200" kern="0" dirty="0">
              <a:solidFill>
                <a:srgbClr val="00000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6DAED3C0-2889-45FD-AFE9-127DEF146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4208" y="199685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11265" name="_x373703008" descr="EMB00002ea072e0">
            <a:extLst>
              <a:ext uri="{FF2B5EF4-FFF2-40B4-BE49-F238E27FC236}">
                <a16:creationId xmlns:a16="http://schemas.microsoft.com/office/drawing/2014/main" id="{96CE0C1B-E887-494D-AF0D-7C22CBC20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650" y="1419662"/>
            <a:ext cx="2655343" cy="238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2">
            <a:extLst>
              <a:ext uri="{FF2B5EF4-FFF2-40B4-BE49-F238E27FC236}">
                <a16:creationId xmlns:a16="http://schemas.microsoft.com/office/drawing/2014/main" id="{BAA57128-9E65-49AE-B516-2F81F78E1780}"/>
              </a:ext>
            </a:extLst>
          </p:cNvPr>
          <p:cNvSpPr txBox="1"/>
          <p:nvPr/>
        </p:nvSpPr>
        <p:spPr bwMode="auto">
          <a:xfrm>
            <a:off x="950292" y="162357"/>
            <a:ext cx="5738578" cy="400110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기대효과 및 활용 계획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17" name="Oval 4">
            <a:extLst>
              <a:ext uri="{FF2B5EF4-FFF2-40B4-BE49-F238E27FC236}">
                <a16:creationId xmlns:a16="http://schemas.microsoft.com/office/drawing/2014/main" id="{3543A0EC-BC0D-499C-AFE5-1170137E6513}"/>
              </a:ext>
            </a:extLst>
          </p:cNvPr>
          <p:cNvSpPr/>
          <p:nvPr/>
        </p:nvSpPr>
        <p:spPr>
          <a:xfrm>
            <a:off x="179512" y="23856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3AD1B2-0EEF-45C4-B076-926C84FBAAA3}"/>
              </a:ext>
            </a:extLst>
          </p:cNvPr>
          <p:cNvSpPr txBox="1"/>
          <p:nvPr/>
        </p:nvSpPr>
        <p:spPr>
          <a:xfrm>
            <a:off x="326974" y="104314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3</a:t>
            </a:r>
            <a:endParaRPr lang="ko-KR" altLang="en-US" sz="2800" b="1" dirty="0"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393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4">
            <a:extLst>
              <a:ext uri="{FF2B5EF4-FFF2-40B4-BE49-F238E27FC236}">
                <a16:creationId xmlns:a16="http://schemas.microsoft.com/office/drawing/2014/main" id="{843B6D83-04FB-4FE6-AF5E-1126BF655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231" y="2067694"/>
            <a:ext cx="4027292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indent="-171450" fontAlgn="base"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공공데이터를 활용하여 소방관제 시스템 모델을 구축하려 노력하려 했으나 </a:t>
            </a:r>
            <a:r>
              <a:rPr lang="ko-KR" altLang="en-US" sz="1200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산업단지 내 소화</a:t>
            </a:r>
            <a:r>
              <a:rPr lang="en-US" altLang="ko-KR" sz="1200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경보</a:t>
            </a:r>
            <a:r>
              <a:rPr lang="en-US" altLang="ko-KR" sz="1200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피난 설비등의 소방 데이터 부재로 변수 구성의 어려움 존재</a:t>
            </a:r>
            <a:endParaRPr lang="en-US" altLang="ko-KR" sz="1200" kern="0" dirty="0">
              <a:solidFill>
                <a:srgbClr val="00000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171450" indent="-171450" fontAlgn="base">
              <a:buFont typeface="Wingdings" panose="05000000000000000000" pitchFamily="2" charset="2"/>
              <a:buChar char="ü"/>
            </a:pPr>
            <a:endParaRPr lang="en-US" altLang="ko-KR" sz="1200" kern="0" dirty="0">
              <a:solidFill>
                <a:srgbClr val="00000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171450" indent="-171450" fontAlgn="base">
              <a:buFont typeface="Wingdings" panose="05000000000000000000" pitchFamily="2" charset="2"/>
              <a:buChar char="ü"/>
            </a:pPr>
            <a:endParaRPr lang="en-US" altLang="ko-KR" sz="1200" kern="0" dirty="0">
              <a:solidFill>
                <a:srgbClr val="00000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171450" indent="-171450" fontAlgn="base"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공장 내 부주의나 직원들의 화재 안전 교육 수준  등의 외부 변수를 통제하지 못하고 분석하였기 때문에 결과를 완벽히 신뢰하기 어려움</a:t>
            </a:r>
            <a:endParaRPr lang="en-US" altLang="ko-KR" sz="1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171450" indent="-171450" fontAlgn="base">
              <a:buFont typeface="Wingdings" panose="05000000000000000000" pitchFamily="2" charset="2"/>
              <a:buChar char="ü"/>
            </a:pPr>
            <a:endParaRPr lang="en-US" altLang="ko-KR" sz="1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82E40970-74B2-4FF3-8D83-5ECB6240B1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65189" y="2401301"/>
            <a:ext cx="3744416" cy="1116906"/>
          </a:xfrm>
        </p:spPr>
        <p:txBody>
          <a:bodyPr/>
          <a:lstStyle/>
          <a:p>
            <a:pPr marL="171450" indent="-171450" algn="l"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빠른 시일 내에 화재 안전 특별조사 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T/F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를 구성하여 특별조사를 준비하고 산업단지 내 화재 안전 </a:t>
            </a:r>
            <a:r>
              <a:rPr lang="ko-KR" altLang="en-US" sz="12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통합정비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DB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구축 및 설계 필요</a:t>
            </a:r>
            <a:endParaRPr lang="en-US" altLang="ko-KR" sz="1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171450" indent="-171450" algn="l">
              <a:buFont typeface="Wingdings" panose="05000000000000000000" pitchFamily="2" charset="2"/>
              <a:buChar char="ü"/>
            </a:pPr>
            <a:endParaRPr lang="en-US" altLang="ko-KR" sz="1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 dirty="0">
              <a:latin typeface="08서울남산체 B" panose="02020603020101020101" pitchFamily="18" charset="-127"/>
            </a:endParaRPr>
          </a:p>
          <a:p>
            <a:pPr marL="171450" indent="-171450" algn="l"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화재 방호시스템에 관한 국내 법규는 최악의 화재 시나리오에 대응하기에는 미흡한 실정 화재 방호시스템의 기준을 재 조정하는 등의 화재 대응 시스템 개혁 필요</a:t>
            </a:r>
            <a:endParaRPr lang="en-US" altLang="ko-KR" sz="1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9B5536D-CDB7-460B-A659-0BD16579E344}"/>
              </a:ext>
            </a:extLst>
          </p:cNvPr>
          <p:cNvSpPr txBox="1"/>
          <p:nvPr/>
        </p:nvSpPr>
        <p:spPr>
          <a:xfrm>
            <a:off x="899592" y="1419622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한계점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0A5C9C-0BDC-4145-A3CE-E3F3E5AC26E8}"/>
              </a:ext>
            </a:extLst>
          </p:cNvPr>
          <p:cNvSpPr txBox="1"/>
          <p:nvPr/>
        </p:nvSpPr>
        <p:spPr>
          <a:xfrm>
            <a:off x="5220072" y="1415394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결론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213902A-CFED-4909-B859-E327A00EB503}"/>
              </a:ext>
            </a:extLst>
          </p:cNvPr>
          <p:cNvCxnSpPr>
            <a:cxnSpLocks/>
          </p:cNvCxnSpPr>
          <p:nvPr/>
        </p:nvCxnSpPr>
        <p:spPr>
          <a:xfrm>
            <a:off x="4572000" y="1635646"/>
            <a:ext cx="0" cy="3024336"/>
          </a:xfrm>
          <a:prstGeom prst="line">
            <a:avLst/>
          </a:prstGeom>
          <a:ln w="19050" cap="flat" cmpd="sng" algn="ctr">
            <a:solidFill>
              <a:schemeClr val="bg1">
                <a:lumMod val="65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2">
            <a:extLst>
              <a:ext uri="{FF2B5EF4-FFF2-40B4-BE49-F238E27FC236}">
                <a16:creationId xmlns:a16="http://schemas.microsoft.com/office/drawing/2014/main" id="{0454FD8C-02B6-4C25-A4BA-D4F73CA0F47A}"/>
              </a:ext>
            </a:extLst>
          </p:cNvPr>
          <p:cNvSpPr txBox="1"/>
          <p:nvPr/>
        </p:nvSpPr>
        <p:spPr bwMode="auto">
          <a:xfrm>
            <a:off x="950292" y="162357"/>
            <a:ext cx="5738578" cy="400110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한계점 및 결론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17" name="Oval 4">
            <a:extLst>
              <a:ext uri="{FF2B5EF4-FFF2-40B4-BE49-F238E27FC236}">
                <a16:creationId xmlns:a16="http://schemas.microsoft.com/office/drawing/2014/main" id="{AE3F3AE5-7E4C-4B34-8576-F7E21A55D1B8}"/>
              </a:ext>
            </a:extLst>
          </p:cNvPr>
          <p:cNvSpPr/>
          <p:nvPr/>
        </p:nvSpPr>
        <p:spPr>
          <a:xfrm>
            <a:off x="179512" y="23856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0C7AA6-4442-4E08-BD27-B110C94A85D1}"/>
              </a:ext>
            </a:extLst>
          </p:cNvPr>
          <p:cNvSpPr txBox="1"/>
          <p:nvPr/>
        </p:nvSpPr>
        <p:spPr>
          <a:xfrm>
            <a:off x="326974" y="104314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4</a:t>
            </a:r>
            <a:endParaRPr lang="ko-KR" altLang="en-US" sz="2800" b="1" dirty="0"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034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98B6A0-E654-43C1-AEE7-4E553D03E472}"/>
              </a:ext>
            </a:extLst>
          </p:cNvPr>
          <p:cNvSpPr/>
          <p:nvPr/>
        </p:nvSpPr>
        <p:spPr>
          <a:xfrm>
            <a:off x="179512" y="2754957"/>
            <a:ext cx="3819097" cy="230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400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참고문헌</a:t>
            </a:r>
            <a:endParaRPr lang="en-US" altLang="ko-KR" sz="1400" kern="0" dirty="0">
              <a:solidFill>
                <a:srgbClr val="00000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171450" indent="-1714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en-US" altLang="ko-KR" sz="1100" kern="0" dirty="0">
              <a:solidFill>
                <a:srgbClr val="00000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171450" indent="-171450" algn="just" fontAlgn="base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ko-KR" altLang="en-US" sz="1100" kern="0" dirty="0" err="1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이윤하</a:t>
            </a:r>
            <a:r>
              <a:rPr lang="en-US" altLang="ko-KR" sz="1100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100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이지수</a:t>
            </a:r>
            <a:r>
              <a:rPr lang="en-US" altLang="ko-KR" sz="1100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100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홍원화  ‘현행 </a:t>
            </a:r>
            <a:r>
              <a:rPr lang="ko-KR" altLang="en-US" sz="1100" kern="0" dirty="0" err="1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소방력</a:t>
            </a:r>
            <a:r>
              <a:rPr lang="ko-KR" altLang="en-US" sz="1100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배치기준의 문제점에 관한 연구</a:t>
            </a:r>
            <a:endParaRPr lang="en-US" altLang="ko-KR" sz="1100" kern="0" dirty="0">
              <a:solidFill>
                <a:srgbClr val="00000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171450" indent="-171450" algn="just" fontAlgn="base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ko-KR" altLang="en-US" sz="1100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이정일</a:t>
            </a:r>
            <a:r>
              <a:rPr lang="en-US" altLang="ko-KR" sz="1100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100" kern="0" dirty="0" err="1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이근태</a:t>
            </a:r>
            <a:r>
              <a:rPr lang="ko-KR" altLang="en-US" sz="1100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‘초고층 빌딩의 화재 피해 최소화 방안에 관한 연구’</a:t>
            </a:r>
          </a:p>
          <a:p>
            <a:pPr marL="171450" indent="-171450" algn="just" fontAlgn="base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en-US" altLang="ko-KR" sz="1100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2016</a:t>
            </a:r>
            <a:r>
              <a:rPr lang="ko-KR" altLang="en-US" sz="1100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년 특수건물 화재통계 </a:t>
            </a:r>
            <a:r>
              <a:rPr lang="en-US" altLang="ko-KR" sz="1100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 </a:t>
            </a:r>
            <a:r>
              <a:rPr lang="ko-KR" altLang="en-US" sz="1100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한국화재보험협회</a:t>
            </a:r>
          </a:p>
          <a:p>
            <a:pPr marL="171450" indent="-171450" algn="just" fontAlgn="base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en-US" altLang="ko-KR" sz="1100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2018</a:t>
            </a:r>
            <a:r>
              <a:rPr lang="ko-KR" altLang="en-US" sz="1100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년 화재현황통계 </a:t>
            </a:r>
            <a:r>
              <a:rPr lang="en-US" altLang="ko-KR" sz="1100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 </a:t>
            </a:r>
            <a:r>
              <a:rPr lang="ko-KR" altLang="en-US" sz="1100" kern="0" dirty="0" err="1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소방청</a:t>
            </a:r>
            <a:r>
              <a:rPr lang="ko-KR" altLang="en-US" sz="1100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국가화재정보시스템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F534A5-D6CB-4451-B66F-B460AAF0CEF9}"/>
              </a:ext>
            </a:extLst>
          </p:cNvPr>
          <p:cNvSpPr txBox="1"/>
          <p:nvPr/>
        </p:nvSpPr>
        <p:spPr>
          <a:xfrm>
            <a:off x="950292" y="918502"/>
            <a:ext cx="3312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데이터 목록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59A2D92-6207-4078-A084-170FA0C298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00033"/>
              </p:ext>
            </p:extLst>
          </p:nvPr>
        </p:nvGraphicFramePr>
        <p:xfrm>
          <a:off x="127097" y="1436567"/>
          <a:ext cx="8889805" cy="1257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7961">
                  <a:extLst>
                    <a:ext uri="{9D8B030D-6E8A-4147-A177-3AD203B41FA5}">
                      <a16:colId xmlns:a16="http://schemas.microsoft.com/office/drawing/2014/main" val="2284655873"/>
                    </a:ext>
                  </a:extLst>
                </a:gridCol>
                <a:gridCol w="1777961">
                  <a:extLst>
                    <a:ext uri="{9D8B030D-6E8A-4147-A177-3AD203B41FA5}">
                      <a16:colId xmlns:a16="http://schemas.microsoft.com/office/drawing/2014/main" val="1446850916"/>
                    </a:ext>
                  </a:extLst>
                </a:gridCol>
                <a:gridCol w="1777961">
                  <a:extLst>
                    <a:ext uri="{9D8B030D-6E8A-4147-A177-3AD203B41FA5}">
                      <a16:colId xmlns:a16="http://schemas.microsoft.com/office/drawing/2014/main" val="3875377425"/>
                    </a:ext>
                  </a:extLst>
                </a:gridCol>
                <a:gridCol w="1777961">
                  <a:extLst>
                    <a:ext uri="{9D8B030D-6E8A-4147-A177-3AD203B41FA5}">
                      <a16:colId xmlns:a16="http://schemas.microsoft.com/office/drawing/2014/main" val="1096160631"/>
                    </a:ext>
                  </a:extLst>
                </a:gridCol>
                <a:gridCol w="1777961">
                  <a:extLst>
                    <a:ext uri="{9D8B030D-6E8A-4147-A177-3AD203B41FA5}">
                      <a16:colId xmlns:a16="http://schemas.microsoft.com/office/drawing/2014/main" val="149127349"/>
                    </a:ext>
                  </a:extLst>
                </a:gridCol>
              </a:tblGrid>
              <a:tr h="2490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ea typeface="08서울남산체 B" panose="02020603020101020101" pitchFamily="18" charset="-127"/>
                        </a:rPr>
                        <a:t>데이터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ea typeface="08서울남산체 B" panose="02020603020101020101" pitchFamily="18" charset="-127"/>
                        </a:rPr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ea typeface="08서울남산체 B" panose="02020603020101020101" pitchFamily="18" charset="-127"/>
                        </a:rPr>
                        <a:t>출처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ea typeface="08서울남산체 B" panose="02020603020101020101" pitchFamily="18" charset="-127"/>
                        </a:rPr>
                        <a:t>기준년도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ea typeface="08서울남산체 B" panose="02020603020101020101" pitchFamily="18" charset="-127"/>
                        </a:rPr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588509"/>
                  </a:ext>
                </a:extLst>
              </a:tr>
              <a:tr h="3334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‘전국 </a:t>
                      </a:r>
                      <a:r>
                        <a:rPr lang="en-US" altLang="ko-KR" sz="1050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119</a:t>
                      </a:r>
                      <a:r>
                        <a:rPr lang="ko-KR" altLang="en-US" sz="1050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안전센터 현황</a:t>
                      </a:r>
                      <a:r>
                        <a:rPr lang="en-US" altLang="ko-KR" sz="1050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’</a:t>
                      </a:r>
                      <a:endParaRPr lang="ko-KR" altLang="en-US" sz="1050" dirty="0"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csv</a:t>
                      </a:r>
                      <a:endParaRPr lang="ko-KR" altLang="en-US" sz="1050" dirty="0"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공공데이터 포털</a:t>
                      </a:r>
                      <a:r>
                        <a:rPr lang="en-US" altLang="ko-KR" sz="1050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(www.data.go.kr)</a:t>
                      </a:r>
                      <a:endParaRPr lang="ko-KR" altLang="en-US" sz="1050" dirty="0"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2018</a:t>
                      </a:r>
                      <a:endParaRPr lang="ko-KR" altLang="en-US" sz="1050" dirty="0"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구별 데이터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94621"/>
                  </a:ext>
                </a:extLst>
              </a:tr>
              <a:tr h="5526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‘</a:t>
                      </a:r>
                      <a:r>
                        <a:rPr lang="ko-KR" altLang="en-US" sz="1050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공장 시도별</a:t>
                      </a:r>
                      <a:r>
                        <a:rPr lang="en-US" altLang="ko-KR" sz="1050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, </a:t>
                      </a:r>
                      <a:r>
                        <a:rPr lang="ko-KR" altLang="en-US" sz="1050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업종별</a:t>
                      </a:r>
                      <a:r>
                        <a:rPr lang="en-US" altLang="ko-KR" sz="1050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, </a:t>
                      </a:r>
                      <a:r>
                        <a:rPr lang="ko-KR" altLang="en-US" sz="1050" dirty="0" err="1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용지제조부대면적현황</a:t>
                      </a:r>
                      <a:r>
                        <a:rPr lang="ko-KR" altLang="en-US" sz="1050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’ 데이터</a:t>
                      </a:r>
                      <a:r>
                        <a:rPr lang="en-US" altLang="ko-KR" sz="1050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’</a:t>
                      </a:r>
                      <a:endParaRPr lang="ko-KR" altLang="en-US" sz="1050" dirty="0"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  <a:p>
                      <a:pPr latinLnBrk="1"/>
                      <a:endParaRPr lang="ko-KR" altLang="en-US" sz="1050" dirty="0"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csv</a:t>
                      </a:r>
                      <a:endParaRPr lang="ko-KR" altLang="en-US" sz="1050" dirty="0"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(www.Kiock.or.kr)</a:t>
                      </a:r>
                      <a:endParaRPr lang="ko-KR" altLang="en-US" sz="1050" dirty="0"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2018</a:t>
                      </a:r>
                      <a:endParaRPr lang="ko-KR" altLang="en-US" sz="1050" dirty="0"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구별 데이터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55247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55302BD-CC54-4927-9D83-EAEB027A4ACD}"/>
              </a:ext>
            </a:extLst>
          </p:cNvPr>
          <p:cNvSpPr txBox="1"/>
          <p:nvPr/>
        </p:nvSpPr>
        <p:spPr>
          <a:xfrm>
            <a:off x="3988499" y="2806637"/>
            <a:ext cx="3819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분석 툴 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15B3C49F-5B4C-477C-99DB-38953A1B505D}"/>
              </a:ext>
            </a:extLst>
          </p:cNvPr>
          <p:cNvSpPr txBox="1"/>
          <p:nvPr/>
        </p:nvSpPr>
        <p:spPr bwMode="auto">
          <a:xfrm>
            <a:off x="950292" y="162357"/>
            <a:ext cx="5738578" cy="400110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참고자료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15" name="Oval 4">
            <a:extLst>
              <a:ext uri="{FF2B5EF4-FFF2-40B4-BE49-F238E27FC236}">
                <a16:creationId xmlns:a16="http://schemas.microsoft.com/office/drawing/2014/main" id="{1D05F54A-FD10-4B2C-B881-F12E02137048}"/>
              </a:ext>
            </a:extLst>
          </p:cNvPr>
          <p:cNvSpPr/>
          <p:nvPr/>
        </p:nvSpPr>
        <p:spPr>
          <a:xfrm>
            <a:off x="179512" y="23856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5B227F-0EC4-456A-8881-6ABC7C897B2B}"/>
              </a:ext>
            </a:extLst>
          </p:cNvPr>
          <p:cNvSpPr txBox="1"/>
          <p:nvPr/>
        </p:nvSpPr>
        <p:spPr>
          <a:xfrm>
            <a:off x="326974" y="104314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5</a:t>
            </a:r>
            <a:endParaRPr lang="ko-KR" altLang="en-US" sz="2800" b="1" dirty="0"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C2AE157-D9BB-AB4A-BDBB-D9C6E15F6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499" y="3214308"/>
            <a:ext cx="1675125" cy="1730228"/>
          </a:xfrm>
          <a:prstGeom prst="rect">
            <a:avLst/>
          </a:prstGeom>
        </p:spPr>
      </p:pic>
      <p:pic>
        <p:nvPicPr>
          <p:cNvPr id="4" name="그림 3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AF368D58-1382-B84E-B2DF-59150BD82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3145191"/>
            <a:ext cx="3140943" cy="180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96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755576" y="339502"/>
            <a:ext cx="83884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contents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7754" y="1165808"/>
            <a:ext cx="6570630" cy="615921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7" name="TextBox 12"/>
          <p:cNvSpPr txBox="1"/>
          <p:nvPr/>
        </p:nvSpPr>
        <p:spPr bwMode="auto">
          <a:xfrm>
            <a:off x="1964625" y="1329405"/>
            <a:ext cx="5738578" cy="307777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문제제기 및 연구 방법</a:t>
            </a:r>
          </a:p>
        </p:txBody>
      </p:sp>
      <p:sp>
        <p:nvSpPr>
          <p:cNvPr id="5" name="Oval 4"/>
          <p:cNvSpPr/>
          <p:nvPr/>
        </p:nvSpPr>
        <p:spPr>
          <a:xfrm>
            <a:off x="1115576" y="1131590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3454" y="1221684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1</a:t>
            </a:r>
            <a:endParaRPr lang="ko-KR" altLang="en-US" sz="2800" b="1" dirty="0">
              <a:solidFill>
                <a:schemeClr val="accent1"/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457754" y="2002565"/>
            <a:ext cx="6570630" cy="615921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33" name="TextBox 12"/>
          <p:cNvSpPr txBox="1"/>
          <p:nvPr/>
        </p:nvSpPr>
        <p:spPr bwMode="auto">
          <a:xfrm>
            <a:off x="1964625" y="2156636"/>
            <a:ext cx="5738578" cy="307777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분석 방법 및 결과</a:t>
            </a:r>
          </a:p>
        </p:txBody>
      </p:sp>
      <p:sp>
        <p:nvSpPr>
          <p:cNvPr id="34" name="Oval 33"/>
          <p:cNvSpPr/>
          <p:nvPr/>
        </p:nvSpPr>
        <p:spPr>
          <a:xfrm>
            <a:off x="1115576" y="1968347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243454" y="2058441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2</a:t>
            </a:r>
            <a:endParaRPr lang="ko-KR" altLang="en-US" sz="2800" b="1" dirty="0">
              <a:solidFill>
                <a:schemeClr val="accent2"/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457754" y="2821992"/>
            <a:ext cx="6570630" cy="615921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38" name="TextBox 12"/>
          <p:cNvSpPr txBox="1"/>
          <p:nvPr/>
        </p:nvSpPr>
        <p:spPr bwMode="auto">
          <a:xfrm>
            <a:off x="1912629" y="2976063"/>
            <a:ext cx="5738578" cy="307777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기대효과 및 활용 계획</a:t>
            </a:r>
          </a:p>
        </p:txBody>
      </p:sp>
      <p:sp>
        <p:nvSpPr>
          <p:cNvPr id="39" name="Oval 38"/>
          <p:cNvSpPr/>
          <p:nvPr/>
        </p:nvSpPr>
        <p:spPr>
          <a:xfrm>
            <a:off x="1115576" y="2787774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243454" y="2877868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3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3</a:t>
            </a:r>
            <a:endParaRPr lang="ko-KR" altLang="en-US" sz="2800" b="1" dirty="0">
              <a:solidFill>
                <a:schemeClr val="accent3"/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43" name="TextBox 12"/>
          <p:cNvSpPr txBox="1"/>
          <p:nvPr/>
        </p:nvSpPr>
        <p:spPr bwMode="auto">
          <a:xfrm>
            <a:off x="1921382" y="4587974"/>
            <a:ext cx="5738578" cy="307777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91054" y="4299942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4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4</a:t>
            </a:r>
            <a:endParaRPr lang="ko-KR" altLang="en-US" sz="2800" b="1" dirty="0">
              <a:solidFill>
                <a:schemeClr val="accent4"/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19" name="Rectangle 41">
            <a:extLst>
              <a:ext uri="{FF2B5EF4-FFF2-40B4-BE49-F238E27FC236}">
                <a16:creationId xmlns:a16="http://schemas.microsoft.com/office/drawing/2014/main" id="{97B9AC19-E287-4B1F-A5B4-D3D5480814C8}"/>
              </a:ext>
            </a:extLst>
          </p:cNvPr>
          <p:cNvSpPr/>
          <p:nvPr/>
        </p:nvSpPr>
        <p:spPr>
          <a:xfrm>
            <a:off x="1457754" y="4396466"/>
            <a:ext cx="6570630" cy="615921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21" name="Oval 43">
            <a:extLst>
              <a:ext uri="{FF2B5EF4-FFF2-40B4-BE49-F238E27FC236}">
                <a16:creationId xmlns:a16="http://schemas.microsoft.com/office/drawing/2014/main" id="{54B599A3-EDF4-4DC8-ADED-C1B952FCA05B}"/>
              </a:ext>
            </a:extLst>
          </p:cNvPr>
          <p:cNvSpPr/>
          <p:nvPr/>
        </p:nvSpPr>
        <p:spPr>
          <a:xfrm>
            <a:off x="1115576" y="4362248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19A477-AB24-4B01-A149-6EADECA147FD}"/>
              </a:ext>
            </a:extLst>
          </p:cNvPr>
          <p:cNvSpPr txBox="1"/>
          <p:nvPr/>
        </p:nvSpPr>
        <p:spPr>
          <a:xfrm>
            <a:off x="1243454" y="4452342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4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5</a:t>
            </a:r>
            <a:endParaRPr lang="ko-KR" altLang="en-US" sz="2800" b="1" dirty="0">
              <a:solidFill>
                <a:schemeClr val="accent4"/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31" name="TextBox 12">
            <a:extLst>
              <a:ext uri="{FF2B5EF4-FFF2-40B4-BE49-F238E27FC236}">
                <a16:creationId xmlns:a16="http://schemas.microsoft.com/office/drawing/2014/main" id="{C9FCB702-DDA3-4227-AF1D-18ABDB357EAC}"/>
              </a:ext>
            </a:extLst>
          </p:cNvPr>
          <p:cNvSpPr txBox="1"/>
          <p:nvPr/>
        </p:nvSpPr>
        <p:spPr bwMode="auto">
          <a:xfrm>
            <a:off x="1939348" y="3775743"/>
            <a:ext cx="5738578" cy="307777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한계점 및 결론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8D3240-0770-41C8-B0E7-9B4AFB21ECB2}"/>
              </a:ext>
            </a:extLst>
          </p:cNvPr>
          <p:cNvSpPr txBox="1"/>
          <p:nvPr/>
        </p:nvSpPr>
        <p:spPr>
          <a:xfrm>
            <a:off x="1091054" y="3507854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4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4</a:t>
            </a:r>
            <a:endParaRPr lang="ko-KR" altLang="en-US" sz="2800" b="1" dirty="0">
              <a:solidFill>
                <a:schemeClr val="accent4"/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41" name="Rectangle 41">
            <a:extLst>
              <a:ext uri="{FF2B5EF4-FFF2-40B4-BE49-F238E27FC236}">
                <a16:creationId xmlns:a16="http://schemas.microsoft.com/office/drawing/2014/main" id="{5761C224-8C1B-4121-A728-0110EC227CE1}"/>
              </a:ext>
            </a:extLst>
          </p:cNvPr>
          <p:cNvSpPr/>
          <p:nvPr/>
        </p:nvSpPr>
        <p:spPr>
          <a:xfrm>
            <a:off x="1457754" y="3604378"/>
            <a:ext cx="6570630" cy="615921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47" name="Oval 43">
            <a:extLst>
              <a:ext uri="{FF2B5EF4-FFF2-40B4-BE49-F238E27FC236}">
                <a16:creationId xmlns:a16="http://schemas.microsoft.com/office/drawing/2014/main" id="{C58BA812-24F1-4115-95D4-B73A58EB5D1A}"/>
              </a:ext>
            </a:extLst>
          </p:cNvPr>
          <p:cNvSpPr/>
          <p:nvPr/>
        </p:nvSpPr>
        <p:spPr>
          <a:xfrm>
            <a:off x="1115576" y="3570160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3B51D8D-21DC-4AF5-9157-FBAE1067E2AC}"/>
              </a:ext>
            </a:extLst>
          </p:cNvPr>
          <p:cNvSpPr txBox="1"/>
          <p:nvPr/>
        </p:nvSpPr>
        <p:spPr>
          <a:xfrm>
            <a:off x="1243454" y="3660254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4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4</a:t>
            </a:r>
            <a:endParaRPr lang="ko-KR" altLang="en-US" sz="2800" b="1" dirty="0">
              <a:solidFill>
                <a:schemeClr val="accent4"/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49" name="TextBox 12">
            <a:extLst>
              <a:ext uri="{FF2B5EF4-FFF2-40B4-BE49-F238E27FC236}">
                <a16:creationId xmlns:a16="http://schemas.microsoft.com/office/drawing/2014/main" id="{11D352B8-F6E0-4CAE-8C22-B7B3163A2E0B}"/>
              </a:ext>
            </a:extLst>
          </p:cNvPr>
          <p:cNvSpPr txBox="1"/>
          <p:nvPr/>
        </p:nvSpPr>
        <p:spPr bwMode="auto">
          <a:xfrm>
            <a:off x="1929766" y="4568229"/>
            <a:ext cx="5738578" cy="307777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참고 자료</a:t>
            </a: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감사합니다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!</a:t>
            </a:r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3840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66176" y="726855"/>
            <a:ext cx="9144000" cy="288032"/>
          </a:xfrm>
        </p:spPr>
        <p:txBody>
          <a:bodyPr/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주제선정 배경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산업단지 내 화재로 인한 막대한 피해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638176" y="1117133"/>
            <a:ext cx="2830257" cy="837703"/>
            <a:chOff x="1472558" y="865576"/>
            <a:chExt cx="2765965" cy="837703"/>
          </a:xfrm>
        </p:grpSpPr>
        <p:sp>
          <p:nvSpPr>
            <p:cNvPr id="33" name="TextBox 32"/>
            <p:cNvSpPr txBox="1"/>
            <p:nvPr/>
          </p:nvSpPr>
          <p:spPr>
            <a:xfrm>
              <a:off x="1472558" y="1272392"/>
              <a:ext cx="2765965" cy="430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5</a:t>
              </a:r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명 사망</a:t>
              </a:r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, </a:t>
              </a:r>
              <a:r>
                <a:rPr lang="en-US" altLang="ko-KR" sz="105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1</a:t>
              </a:r>
              <a:r>
                <a:rPr lang="ko-KR" altLang="en-US" sz="105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만 </a:t>
              </a:r>
              <a:r>
                <a:rPr lang="en-US" altLang="ko-KR" sz="105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1000</a:t>
              </a:r>
              <a:r>
                <a:rPr lang="ko-KR" altLang="en-US" sz="105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여 명 불산 누출로 인한 검사</a:t>
              </a:r>
              <a:r>
                <a:rPr lang="en-US" altLang="ko-KR" sz="105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</a:t>
              </a:r>
              <a:r>
                <a:rPr lang="ko-KR" altLang="en-US" sz="105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 치료</a:t>
              </a:r>
              <a:endPara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472558" y="865576"/>
              <a:ext cx="276596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구미 국가 </a:t>
              </a:r>
              <a:r>
                <a:rPr lang="ko-KR" altLang="en-US" sz="1200" dirty="0" err="1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산단</a:t>
              </a:r>
              <a:r>
                <a:rPr lang="ko-KR" altLang="en-US" sz="12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화재 </a:t>
              </a:r>
              <a:r>
                <a:rPr lang="en-US" altLang="ko-KR" sz="12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(2018.10.08)</a:t>
              </a:r>
              <a:endPara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638176" y="2152598"/>
            <a:ext cx="2830257" cy="620081"/>
            <a:chOff x="1472558" y="998559"/>
            <a:chExt cx="2765965" cy="620081"/>
          </a:xfrm>
        </p:grpSpPr>
        <p:sp>
          <p:nvSpPr>
            <p:cNvPr id="36" name="TextBox 35"/>
            <p:cNvSpPr txBox="1"/>
            <p:nvPr/>
          </p:nvSpPr>
          <p:spPr>
            <a:xfrm>
              <a:off x="1472558" y="1357030"/>
              <a:ext cx="2765965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소방서 추산 </a:t>
              </a:r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45</a:t>
              </a:r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억원 상당의 재산피해 발생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부산 </a:t>
              </a:r>
              <a:r>
                <a:rPr lang="ko-KR" altLang="en-US" sz="1200" dirty="0" err="1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명례산단</a:t>
              </a:r>
              <a:r>
                <a:rPr lang="ko-KR" altLang="en-US" sz="12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화재</a:t>
              </a:r>
              <a:r>
                <a:rPr lang="en-US" altLang="ko-KR" sz="12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(2018.10.05)</a:t>
              </a:r>
              <a:endPara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CB8253EC-D0D4-4D7B-894B-1D32C81BC1C2}"/>
              </a:ext>
            </a:extLst>
          </p:cNvPr>
          <p:cNvSpPr/>
          <p:nvPr/>
        </p:nvSpPr>
        <p:spPr>
          <a:xfrm>
            <a:off x="3393574" y="2951156"/>
            <a:ext cx="680782" cy="2814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99E52E1-948D-49D1-AAE2-5C77CA27B268}"/>
              </a:ext>
            </a:extLst>
          </p:cNvPr>
          <p:cNvSpPr txBox="1"/>
          <p:nvPr/>
        </p:nvSpPr>
        <p:spPr>
          <a:xfrm>
            <a:off x="4567468" y="3380036"/>
            <a:ext cx="3961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최근 잦은 산업단지 내 대규모 화재로 인한 막대한 규모의 인명 및 재산 피해 발생</a:t>
            </a:r>
          </a:p>
          <a:p>
            <a:endParaRPr lang="ko-KR" altLang="en-US" sz="1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3F79946-9FA5-4FF1-9B4E-7F51BBF56F91}"/>
              </a:ext>
            </a:extLst>
          </p:cNvPr>
          <p:cNvSpPr txBox="1"/>
          <p:nvPr/>
        </p:nvSpPr>
        <p:spPr>
          <a:xfrm>
            <a:off x="4074356" y="4026367"/>
            <a:ext cx="446449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fontAlgn="base">
              <a:buFontTx/>
              <a:buChar char="-"/>
            </a:pP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초기 진압이 되지 않을 경우 막대한 피해로 이어지는 경우가 대부분</a:t>
            </a:r>
            <a:endParaRPr lang="en-US" altLang="ko-KR" sz="1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 fontAlgn="base">
              <a:buFontTx/>
              <a:buChar char="-"/>
            </a:pP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진압시간이 길어질 경우 탄화물 찌꺼기 등의 화학 물질이 인근 지역 강이나 농지대로 </a:t>
            </a:r>
            <a:r>
              <a:rPr lang="ko-KR" altLang="en-US" sz="12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흘러나가는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등의 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차 화재 피해까지 일어날  가능성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741759-4F65-4847-B091-40D098EE8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V="1">
            <a:off x="4661020" y="2089579"/>
            <a:ext cx="939180" cy="8461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3738F3-F4CF-466F-8EE0-4884213A7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698" y="1212494"/>
            <a:ext cx="811734" cy="778557"/>
          </a:xfrm>
          <a:prstGeom prst="rect">
            <a:avLst/>
          </a:prstGeom>
        </p:spPr>
      </p:pic>
      <p:sp>
        <p:nvSpPr>
          <p:cNvPr id="61" name="TextBox 12">
            <a:extLst>
              <a:ext uri="{FF2B5EF4-FFF2-40B4-BE49-F238E27FC236}">
                <a16:creationId xmlns:a16="http://schemas.microsoft.com/office/drawing/2014/main" id="{A6BCEBF8-4F33-4496-A630-B772E46D1490}"/>
              </a:ext>
            </a:extLst>
          </p:cNvPr>
          <p:cNvSpPr txBox="1"/>
          <p:nvPr/>
        </p:nvSpPr>
        <p:spPr bwMode="auto">
          <a:xfrm>
            <a:off x="1028561" y="175505"/>
            <a:ext cx="5738578" cy="400110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0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0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문제 제기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62" name="Oval 4">
            <a:extLst>
              <a:ext uri="{FF2B5EF4-FFF2-40B4-BE49-F238E27FC236}">
                <a16:creationId xmlns:a16="http://schemas.microsoft.com/office/drawing/2014/main" id="{FC8F642D-F6B5-4A4A-85EF-BDC30C009957}"/>
              </a:ext>
            </a:extLst>
          </p:cNvPr>
          <p:cNvSpPr/>
          <p:nvPr/>
        </p:nvSpPr>
        <p:spPr>
          <a:xfrm>
            <a:off x="179512" y="23856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8634AC8-08FC-41D0-A9C0-8798106A5128}"/>
              </a:ext>
            </a:extLst>
          </p:cNvPr>
          <p:cNvSpPr txBox="1"/>
          <p:nvPr/>
        </p:nvSpPr>
        <p:spPr>
          <a:xfrm>
            <a:off x="326974" y="104314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1</a:t>
            </a:r>
            <a:endParaRPr lang="ko-KR" altLang="en-US" sz="2800" b="1" dirty="0"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7959F9-C959-6745-BA58-54EA7E0171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425138"/>
            <a:ext cx="2509065" cy="325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66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115616" y="798001"/>
            <a:ext cx="9144000" cy="288032"/>
          </a:xfrm>
        </p:spPr>
        <p:txBody>
          <a:bodyPr/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산업단지 화재 피해 현황</a:t>
            </a:r>
            <a:endParaRPr lang="en-US" altLang="ko-KR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6D976B3-F99D-44CE-9F3B-68D6B2249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64" y="1491630"/>
            <a:ext cx="3600400" cy="152112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067C41AF-E7D9-4319-B01E-AD781DC75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168648"/>
            <a:ext cx="3384376" cy="18811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DB0737-AB20-43F5-A308-317C6DA67679}"/>
              </a:ext>
            </a:extLst>
          </p:cNvPr>
          <p:cNvSpPr txBox="1"/>
          <p:nvPr/>
        </p:nvSpPr>
        <p:spPr>
          <a:xfrm>
            <a:off x="4355976" y="2003090"/>
            <a:ext cx="3672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  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공장의 화재발생빈도가 평균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(54.9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건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보다 낮지만 특수건물 대상건수의 절반 가까이 차지</a:t>
            </a:r>
            <a:endParaRPr lang="en-US" altLang="ko-KR" sz="1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 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재산피해 규모에서는 전체 특수건물 재산피해의 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80%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 압도적인 비중을 차지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438142-D010-4B7D-8CD7-B325F7241123}"/>
              </a:ext>
            </a:extLst>
          </p:cNvPr>
          <p:cNvSpPr/>
          <p:nvPr/>
        </p:nvSpPr>
        <p:spPr>
          <a:xfrm>
            <a:off x="4355976" y="3416732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 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공장의 </a:t>
            </a:r>
            <a:r>
              <a:rPr lang="ko-KR" altLang="en-US" sz="12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공업별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대상건수 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1,000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건당 화재발생빈도는 제지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(271.2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건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), 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석유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(90.9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건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), 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목재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(59.7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건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), </a:t>
            </a:r>
            <a:r>
              <a:rPr lang="ko-KR" altLang="en-US" sz="12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그밖의공업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(51.1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건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), 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섬유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(50.5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건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 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순</a:t>
            </a:r>
            <a:endParaRPr lang="en-US" altLang="ko-KR" sz="1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 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화재 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건당 피해액이 높은 업종은 제지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(249,676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천원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), 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식료품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(175,087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천원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), 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섬유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(102,961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천원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), 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화학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(78,645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천 원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), 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플라스틱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(40,549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천원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 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순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endParaRPr lang="ko-KR" altLang="en-US" sz="1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1587F774-4243-48AE-A52E-35EFD7623BAF}"/>
              </a:ext>
            </a:extLst>
          </p:cNvPr>
          <p:cNvSpPr txBox="1"/>
          <p:nvPr/>
        </p:nvSpPr>
        <p:spPr bwMode="auto">
          <a:xfrm>
            <a:off x="1028561" y="175505"/>
            <a:ext cx="5738578" cy="400110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0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0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문제제기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20" name="Oval 4">
            <a:extLst>
              <a:ext uri="{FF2B5EF4-FFF2-40B4-BE49-F238E27FC236}">
                <a16:creationId xmlns:a16="http://schemas.microsoft.com/office/drawing/2014/main" id="{6FF3ED40-A592-4420-B102-91ED1DB10FB6}"/>
              </a:ext>
            </a:extLst>
          </p:cNvPr>
          <p:cNvSpPr/>
          <p:nvPr/>
        </p:nvSpPr>
        <p:spPr>
          <a:xfrm>
            <a:off x="179512" y="23856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E09F8D-A42A-425C-9CBD-3617713EA883}"/>
              </a:ext>
            </a:extLst>
          </p:cNvPr>
          <p:cNvSpPr txBox="1"/>
          <p:nvPr/>
        </p:nvSpPr>
        <p:spPr>
          <a:xfrm>
            <a:off x="326974" y="104314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1</a:t>
            </a:r>
            <a:endParaRPr lang="ko-KR" altLang="en-US" sz="2800" b="1" dirty="0"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477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27584" y="1497384"/>
            <a:ext cx="7378615" cy="1074366"/>
            <a:chOff x="699901" y="1635614"/>
            <a:chExt cx="8372190" cy="1687090"/>
          </a:xfrm>
        </p:grpSpPr>
        <p:sp>
          <p:nvSpPr>
            <p:cNvPr id="5" name="Right Arrow Callout 4"/>
            <p:cNvSpPr/>
            <p:nvPr/>
          </p:nvSpPr>
          <p:spPr>
            <a:xfrm>
              <a:off x="6685195" y="1635614"/>
              <a:ext cx="2386896" cy="1687090"/>
            </a:xfrm>
            <a:prstGeom prst="rightArrowCallout">
              <a:avLst>
                <a:gd name="adj1" fmla="val 30293"/>
                <a:gd name="adj2" fmla="val 25630"/>
                <a:gd name="adj3" fmla="val 24276"/>
                <a:gd name="adj4" fmla="val 73909"/>
              </a:avLst>
            </a:prstGeom>
            <a:gradFill flip="none" rotWithShape="1">
              <a:gsLst>
                <a:gs pos="0">
                  <a:schemeClr val="bg1">
                    <a:lumMod val="97000"/>
                  </a:schemeClr>
                </a:gs>
                <a:gs pos="100000">
                  <a:schemeClr val="bg1"/>
                </a:gs>
              </a:gsLst>
              <a:lin ang="10800000" scaled="0"/>
              <a:tileRect/>
            </a:gradFill>
            <a:ln w="50800">
              <a:solidFill>
                <a:schemeClr val="tx1"/>
              </a:solidFill>
            </a:ln>
            <a:effectLst>
              <a:outerShdw blurRad="25400" dist="254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6" name="Right Arrow Callout 5"/>
            <p:cNvSpPr/>
            <p:nvPr/>
          </p:nvSpPr>
          <p:spPr>
            <a:xfrm>
              <a:off x="4690097" y="1635615"/>
              <a:ext cx="2386897" cy="1687089"/>
            </a:xfrm>
            <a:prstGeom prst="rightArrowCallout">
              <a:avLst>
                <a:gd name="adj1" fmla="val 30293"/>
                <a:gd name="adj2" fmla="val 25630"/>
                <a:gd name="adj3" fmla="val 24276"/>
                <a:gd name="adj4" fmla="val 73909"/>
              </a:avLst>
            </a:prstGeom>
            <a:gradFill flip="none" rotWithShape="1">
              <a:gsLst>
                <a:gs pos="0">
                  <a:schemeClr val="bg1">
                    <a:lumMod val="97000"/>
                  </a:schemeClr>
                </a:gs>
                <a:gs pos="100000">
                  <a:schemeClr val="bg1"/>
                </a:gs>
              </a:gsLst>
              <a:lin ang="10800000" scaled="0"/>
              <a:tileRect/>
            </a:gradFill>
            <a:ln w="50800">
              <a:solidFill>
                <a:schemeClr val="tx1"/>
              </a:solidFill>
            </a:ln>
            <a:effectLst>
              <a:outerShdw blurRad="25400" dist="254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7" name="Right Arrow Callout 6"/>
            <p:cNvSpPr/>
            <p:nvPr/>
          </p:nvSpPr>
          <p:spPr>
            <a:xfrm>
              <a:off x="2694999" y="1635614"/>
              <a:ext cx="2386897" cy="1687090"/>
            </a:xfrm>
            <a:prstGeom prst="rightArrowCallout">
              <a:avLst>
                <a:gd name="adj1" fmla="val 30293"/>
                <a:gd name="adj2" fmla="val 25630"/>
                <a:gd name="adj3" fmla="val 24276"/>
                <a:gd name="adj4" fmla="val 73909"/>
              </a:avLst>
            </a:prstGeom>
            <a:gradFill flip="none" rotWithShape="1">
              <a:gsLst>
                <a:gs pos="0">
                  <a:schemeClr val="bg1">
                    <a:lumMod val="97000"/>
                  </a:schemeClr>
                </a:gs>
                <a:gs pos="100000">
                  <a:schemeClr val="bg1"/>
                </a:gs>
              </a:gsLst>
              <a:lin ang="10800000" scaled="0"/>
              <a:tileRect/>
            </a:gradFill>
            <a:ln w="50800">
              <a:solidFill>
                <a:schemeClr val="tx1"/>
              </a:solidFill>
            </a:ln>
            <a:effectLst>
              <a:outerShdw blurRad="25400" dist="254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8" name="Right Arrow Callout 7"/>
            <p:cNvSpPr/>
            <p:nvPr/>
          </p:nvSpPr>
          <p:spPr>
            <a:xfrm>
              <a:off x="699901" y="1635614"/>
              <a:ext cx="2386897" cy="1687090"/>
            </a:xfrm>
            <a:prstGeom prst="rightArrowCallout">
              <a:avLst>
                <a:gd name="adj1" fmla="val 30293"/>
                <a:gd name="adj2" fmla="val 25630"/>
                <a:gd name="adj3" fmla="val 24276"/>
                <a:gd name="adj4" fmla="val 73909"/>
              </a:avLst>
            </a:prstGeom>
            <a:gradFill flip="none" rotWithShape="1">
              <a:gsLst>
                <a:gs pos="0">
                  <a:schemeClr val="bg1">
                    <a:lumMod val="97000"/>
                  </a:schemeClr>
                </a:gs>
                <a:gs pos="100000">
                  <a:schemeClr val="bg1"/>
                </a:gs>
              </a:gsLst>
              <a:lin ang="10800000" scaled="0"/>
              <a:tileRect/>
            </a:gradFill>
            <a:ln w="50800">
              <a:solidFill>
                <a:schemeClr val="tx1"/>
              </a:solidFill>
            </a:ln>
            <a:effectLst>
              <a:outerShdw blurRad="25400" dist="254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987284" y="2976309"/>
            <a:ext cx="10154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02</a:t>
            </a:r>
            <a:endParaRPr lang="ko-KR" altLang="en-US" sz="4400" dirty="0"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87284" y="3915672"/>
            <a:ext cx="10154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04</a:t>
            </a:r>
            <a:endParaRPr lang="ko-KR" altLang="en-US" sz="4400" dirty="0"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42110" y="3083919"/>
            <a:ext cx="2793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공장 내 화재로 인한 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‘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인명피해지수와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 ‘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재산 피해 지수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’</a:t>
            </a:r>
            <a:r>
              <a:rPr lang="ko-KR" altLang="en-US" sz="1200" dirty="0" err="1"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를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 만들어 이를 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‘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화재 피해 지수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’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로 재구성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751056" y="3953856"/>
            <a:ext cx="2793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‘화재 피해 </a:t>
            </a:r>
            <a:r>
              <a:rPr lang="ko-KR" altLang="en-US" sz="12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지수’와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‘화재 진압 지연지수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’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 </a:t>
            </a:r>
            <a:r>
              <a:rPr lang="ko-KR" altLang="en-US" sz="12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시군구별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화재 취약 지역 </a:t>
            </a:r>
            <a:r>
              <a:rPr lang="ko-KR" altLang="en-US" sz="12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메트릭스를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구성하고 취약 단계별 등급을 표시</a:t>
            </a:r>
            <a:endParaRPr lang="en-US" altLang="ko-KR" sz="1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17527" y="4121731"/>
            <a:ext cx="2793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전국 </a:t>
            </a:r>
            <a:r>
              <a:rPr lang="ko-KR" altLang="en-US" sz="12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시군구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화재 취약 공장 지도를 만들어 데이터 시각화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E51965-7F81-45B7-A5F7-C21336459655}"/>
              </a:ext>
            </a:extLst>
          </p:cNvPr>
          <p:cNvSpPr txBox="1"/>
          <p:nvPr/>
        </p:nvSpPr>
        <p:spPr>
          <a:xfrm>
            <a:off x="6002728" y="3126393"/>
            <a:ext cx="2793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‘</a:t>
            </a:r>
            <a:r>
              <a:rPr lang="ko-KR" altLang="en-US" sz="1200" dirty="0" err="1"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골든타임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 지수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’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와 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‘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공장 규모 지수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’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를 파악하여 이를 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‘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화재 진압 지연 지수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’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로 재구성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6D69CD38-D01D-49E0-B275-F829502C00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82478" y="692142"/>
            <a:ext cx="9144000" cy="288032"/>
          </a:xfrm>
        </p:spPr>
        <p:txBody>
          <a:bodyPr/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아이디어 내용 및 연구 방법</a:t>
            </a:r>
            <a:endParaRPr lang="en-US" altLang="ko-KR" dirty="0">
              <a:solidFill>
                <a:schemeClr val="tx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97EA5B6-7762-4D56-BA70-F3148EC35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1542836"/>
            <a:ext cx="1080120" cy="100803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D9C20E9-C4EC-4A0E-AC8C-5F1AC364F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375" y="1728565"/>
            <a:ext cx="1257936" cy="76266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24372ED-8CBB-4A4E-993B-EED36C430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478" y="1891659"/>
            <a:ext cx="364875" cy="2013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38AC74D-BC32-43E2-AEB6-A6C94A191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9499" y="1649297"/>
            <a:ext cx="803501" cy="76252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3A09A14-0F2D-44D4-B9ED-742DEB9216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7828" y="1649297"/>
            <a:ext cx="903641" cy="751496"/>
          </a:xfrm>
          <a:prstGeom prst="rect">
            <a:avLst/>
          </a:prstGeom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71682BB0-1362-4422-8EE2-8DDDF1BBE901}"/>
              </a:ext>
            </a:extLst>
          </p:cNvPr>
          <p:cNvSpPr txBox="1"/>
          <p:nvPr/>
        </p:nvSpPr>
        <p:spPr bwMode="auto">
          <a:xfrm>
            <a:off x="1028561" y="175505"/>
            <a:ext cx="5738578" cy="400110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문제제기</a:t>
            </a:r>
            <a:endParaRPr lang="ko-KR" altLang="en-US" sz="2000" dirty="0"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36" name="Oval 4">
            <a:extLst>
              <a:ext uri="{FF2B5EF4-FFF2-40B4-BE49-F238E27FC236}">
                <a16:creationId xmlns:a16="http://schemas.microsoft.com/office/drawing/2014/main" id="{9C0FD88C-2998-4EF5-9747-C421F00D9DF1}"/>
              </a:ext>
            </a:extLst>
          </p:cNvPr>
          <p:cNvSpPr/>
          <p:nvPr/>
        </p:nvSpPr>
        <p:spPr>
          <a:xfrm>
            <a:off x="179512" y="23856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4C2AD2-D22F-4905-ABF4-B7245F810ADD}"/>
              </a:ext>
            </a:extLst>
          </p:cNvPr>
          <p:cNvSpPr txBox="1"/>
          <p:nvPr/>
        </p:nvSpPr>
        <p:spPr>
          <a:xfrm>
            <a:off x="326974" y="104314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1</a:t>
            </a:r>
            <a:endParaRPr lang="ko-KR" altLang="en-US" sz="2800" dirty="0"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9E2A75-14F8-49AB-9BA3-02354D427625}"/>
              </a:ext>
            </a:extLst>
          </p:cNvPr>
          <p:cNvSpPr txBox="1"/>
          <p:nvPr/>
        </p:nvSpPr>
        <p:spPr>
          <a:xfrm>
            <a:off x="583384" y="3022363"/>
            <a:ext cx="10154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01</a:t>
            </a:r>
            <a:endParaRPr lang="ko-KR" altLang="en-US" sz="4400" dirty="0"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B1AECE-0B7E-4648-8767-A29B96B7F720}"/>
              </a:ext>
            </a:extLst>
          </p:cNvPr>
          <p:cNvSpPr txBox="1"/>
          <p:nvPr/>
        </p:nvSpPr>
        <p:spPr>
          <a:xfrm>
            <a:off x="548124" y="3872240"/>
            <a:ext cx="10154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03</a:t>
            </a:r>
            <a:endParaRPr lang="ko-KR" altLang="en-US" sz="4400" dirty="0"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058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71D288A9-B377-4B1D-A9F9-08C542DAFD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2791" y="708808"/>
            <a:ext cx="9144000" cy="288032"/>
          </a:xfrm>
        </p:spPr>
        <p:txBody>
          <a:bodyPr/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사용한 데이터 및 데이터 량</a:t>
            </a:r>
            <a:r>
              <a:rPr lang="en-US" altLang="ko-KR" dirty="0">
                <a:latin typeface="08서울남산체 B" panose="02020603020101020101" pitchFamily="18" charset="-127"/>
              </a:rPr>
              <a:t>,</a:t>
            </a:r>
            <a:r>
              <a:rPr lang="ko-KR" altLang="en-US" dirty="0">
                <a:latin typeface="08서울남산체 B" panose="02020603020101020101" pitchFamily="18" charset="-127"/>
              </a:rPr>
              <a:t> 코드 줄 수 </a:t>
            </a:r>
            <a:endParaRPr lang="en-US" altLang="ko-KR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E8E31F81-DC99-4FFF-9433-56B0B07977EA}"/>
              </a:ext>
            </a:extLst>
          </p:cNvPr>
          <p:cNvSpPr txBox="1"/>
          <p:nvPr/>
        </p:nvSpPr>
        <p:spPr bwMode="auto">
          <a:xfrm>
            <a:off x="971600" y="162454"/>
            <a:ext cx="5738578" cy="400110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분석 방법 및 결과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22" name="Oval 4">
            <a:extLst>
              <a:ext uri="{FF2B5EF4-FFF2-40B4-BE49-F238E27FC236}">
                <a16:creationId xmlns:a16="http://schemas.microsoft.com/office/drawing/2014/main" id="{72C337B0-12B1-447A-BFF6-8485A16812FF}"/>
              </a:ext>
            </a:extLst>
          </p:cNvPr>
          <p:cNvSpPr/>
          <p:nvPr/>
        </p:nvSpPr>
        <p:spPr>
          <a:xfrm>
            <a:off x="179512" y="23856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47CC38-35CE-4EEA-9C69-4024DF628820}"/>
              </a:ext>
            </a:extLst>
          </p:cNvPr>
          <p:cNvSpPr txBox="1"/>
          <p:nvPr/>
        </p:nvSpPr>
        <p:spPr>
          <a:xfrm>
            <a:off x="326974" y="104314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2</a:t>
            </a:r>
            <a:endParaRPr lang="ko-KR" altLang="en-US" sz="2800" dirty="0"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AFB6E04-36AD-4540-AF31-048A2B631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285728"/>
            <a:ext cx="1890070" cy="19486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49B3006-5789-43E0-86B2-9415878FC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1344261"/>
            <a:ext cx="2880315" cy="15875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EAEA3B-784A-407E-9692-4A75CCA86CB0}"/>
              </a:ext>
            </a:extLst>
          </p:cNvPr>
          <p:cNvSpPr txBox="1"/>
          <p:nvPr/>
        </p:nvSpPr>
        <p:spPr>
          <a:xfrm>
            <a:off x="629428" y="3467941"/>
            <a:ext cx="2943391" cy="76944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/>
              <a:t>Data</a:t>
            </a:r>
            <a:r>
              <a:rPr lang="ko-KR" altLang="en-US" sz="1100" dirty="0"/>
              <a:t> </a:t>
            </a:r>
            <a:r>
              <a:rPr lang="en-US" altLang="ko-KR" sz="1100" dirty="0"/>
              <a:t>set: 68805</a:t>
            </a:r>
          </a:p>
          <a:p>
            <a:endParaRPr lang="en-US" altLang="ko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/>
              <a:t>Column: 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E9AC87E-E5E3-4DF3-B2B7-29A1DCEB6499}"/>
              </a:ext>
            </a:extLst>
          </p:cNvPr>
          <p:cNvCxnSpPr>
            <a:cxnSpLocks/>
          </p:cNvCxnSpPr>
          <p:nvPr/>
        </p:nvCxnSpPr>
        <p:spPr>
          <a:xfrm>
            <a:off x="4283968" y="1174611"/>
            <a:ext cx="0" cy="3318708"/>
          </a:xfrm>
          <a:prstGeom prst="line">
            <a:avLst/>
          </a:prstGeom>
          <a:ln w="19050" cap="flat" cmpd="sng" algn="ctr">
            <a:solidFill>
              <a:schemeClr val="bg1">
                <a:lumMod val="65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ECB8399-A2E3-46CF-85BB-D05D07DCFAC6}"/>
              </a:ext>
            </a:extLst>
          </p:cNvPr>
          <p:cNvSpPr txBox="1"/>
          <p:nvPr/>
        </p:nvSpPr>
        <p:spPr>
          <a:xfrm>
            <a:off x="5084044" y="3439513"/>
            <a:ext cx="2880289" cy="76944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/>
              <a:t>Data</a:t>
            </a:r>
            <a:r>
              <a:rPr lang="ko-KR" altLang="en-US" sz="1100" dirty="0"/>
              <a:t> </a:t>
            </a:r>
            <a:r>
              <a:rPr lang="en-US" altLang="ko-KR" sz="1100" dirty="0"/>
              <a:t>set: 1027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/>
              <a:t>Column:  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8E7EEE-2330-4D03-9A06-CAAAED695C83}"/>
              </a:ext>
            </a:extLst>
          </p:cNvPr>
          <p:cNvSpPr txBox="1"/>
          <p:nvPr/>
        </p:nvSpPr>
        <p:spPr>
          <a:xfrm>
            <a:off x="2915816" y="4615815"/>
            <a:ext cx="294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코드 줄 수 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52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줄</a:t>
            </a:r>
          </a:p>
        </p:txBody>
      </p:sp>
    </p:spTree>
    <p:extLst>
      <p:ext uri="{BB962C8B-B14F-4D97-AF65-F5344CB8AC3E}">
        <p14:creationId xmlns:p14="http://schemas.microsoft.com/office/powerpoint/2010/main" val="2547238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71D288A9-B377-4B1D-A9F9-08C542DAFD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7444" y="780751"/>
            <a:ext cx="9144000" cy="288032"/>
          </a:xfrm>
        </p:spPr>
        <p:txBody>
          <a:bodyPr/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데이터 수집 및 정제</a:t>
            </a:r>
            <a:endParaRPr lang="en-US" altLang="ko-KR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34878C0-FF2D-430B-AD46-5FEB18F47333}"/>
              </a:ext>
            </a:extLst>
          </p:cNvPr>
          <p:cNvSpPr txBox="1"/>
          <p:nvPr/>
        </p:nvSpPr>
        <p:spPr>
          <a:xfrm>
            <a:off x="219765" y="1275606"/>
            <a:ext cx="9193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활용 시스템 및 데이터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공공데이터 포털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(www.data.go.kr), 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한국산업단지 공단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(www. Kiocx.or.kr)</a:t>
            </a:r>
            <a:endParaRPr lang="ko-KR" altLang="en-US" sz="1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EEC4C7D-357D-4221-9705-A4FDCF9D28AD}"/>
              </a:ext>
            </a:extLst>
          </p:cNvPr>
          <p:cNvCxnSpPr>
            <a:cxnSpLocks/>
          </p:cNvCxnSpPr>
          <p:nvPr/>
        </p:nvCxnSpPr>
        <p:spPr>
          <a:xfrm>
            <a:off x="4572000" y="2139702"/>
            <a:ext cx="0" cy="2880320"/>
          </a:xfrm>
          <a:prstGeom prst="line">
            <a:avLst/>
          </a:prstGeom>
          <a:ln w="19050" cap="flat" cmpd="sng" algn="ctr">
            <a:solidFill>
              <a:schemeClr val="bg1">
                <a:lumMod val="65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B59692C-7591-48DC-912F-832653D8290A}"/>
              </a:ext>
            </a:extLst>
          </p:cNvPr>
          <p:cNvSpPr txBox="1"/>
          <p:nvPr/>
        </p:nvSpPr>
        <p:spPr>
          <a:xfrm>
            <a:off x="4788029" y="1830718"/>
            <a:ext cx="4355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‘공장 시도별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업종별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2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용지제조부대면적현황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’ 데이터</a:t>
            </a:r>
          </a:p>
          <a:p>
            <a:endParaRPr lang="ko-KR" altLang="en-US" sz="1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AEE748A-6E35-4967-9B4D-581D5F7D7FCE}"/>
              </a:ext>
            </a:extLst>
          </p:cNvPr>
          <p:cNvSpPr txBox="1"/>
          <p:nvPr/>
        </p:nvSpPr>
        <p:spPr>
          <a:xfrm>
            <a:off x="4790624" y="2215448"/>
            <a:ext cx="2099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Raw Data</a:t>
            </a:r>
            <a:endParaRPr lang="ko-KR" altLang="en-US" sz="1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459319D-F460-4EFA-8CAF-5BCCEFDFC346}"/>
              </a:ext>
            </a:extLst>
          </p:cNvPr>
          <p:cNvSpPr txBox="1"/>
          <p:nvPr/>
        </p:nvSpPr>
        <p:spPr>
          <a:xfrm>
            <a:off x="4788029" y="3409696"/>
            <a:ext cx="2099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Data Summary</a:t>
            </a:r>
            <a:endParaRPr lang="ko-KR" altLang="en-US" sz="1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9" name="Rectangle 2">
            <a:extLst>
              <a:ext uri="{FF2B5EF4-FFF2-40B4-BE49-F238E27FC236}">
                <a16:creationId xmlns:a16="http://schemas.microsoft.com/office/drawing/2014/main" id="{5B499E52-8331-4ACF-883D-EF9AC26FD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6629" y="3334248"/>
            <a:ext cx="72773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457FB93-C1B1-4929-B56F-8CC2D861F061}"/>
              </a:ext>
            </a:extLst>
          </p:cNvPr>
          <p:cNvSpPr txBox="1"/>
          <p:nvPr/>
        </p:nvSpPr>
        <p:spPr>
          <a:xfrm>
            <a:off x="35496" y="1894061"/>
            <a:ext cx="4355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‘전국 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119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안전센터 현황</a:t>
            </a:r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’ </a:t>
            </a:r>
            <a:r>
              <a:rPr lang="ko-KR" altLang="en-US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데이터</a:t>
            </a:r>
          </a:p>
          <a:p>
            <a:endParaRPr lang="ko-KR" altLang="en-US" sz="1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7D44C27-59BF-476A-B20B-7DEAD6A20B10}"/>
              </a:ext>
            </a:extLst>
          </p:cNvPr>
          <p:cNvSpPr txBox="1"/>
          <p:nvPr/>
        </p:nvSpPr>
        <p:spPr>
          <a:xfrm>
            <a:off x="107504" y="2211710"/>
            <a:ext cx="2099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Raw Data</a:t>
            </a:r>
            <a:endParaRPr lang="ko-KR" altLang="en-US" sz="1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3BD4B86-C6B2-4D7A-B64B-7FB4DCC561A5}"/>
              </a:ext>
            </a:extLst>
          </p:cNvPr>
          <p:cNvSpPr txBox="1"/>
          <p:nvPr/>
        </p:nvSpPr>
        <p:spPr>
          <a:xfrm>
            <a:off x="145274" y="3438465"/>
            <a:ext cx="2099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Data Summary</a:t>
            </a:r>
            <a:endParaRPr lang="ko-KR" altLang="en-US" sz="1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0" name="Rectangle 4">
            <a:extLst>
              <a:ext uri="{FF2B5EF4-FFF2-40B4-BE49-F238E27FC236}">
                <a16:creationId xmlns:a16="http://schemas.microsoft.com/office/drawing/2014/main" id="{FAE274F8-F2AE-4A48-92DB-822CC5E54A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53" y="3404112"/>
            <a:ext cx="716688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E8E31F81-DC99-4FFF-9433-56B0B07977EA}"/>
              </a:ext>
            </a:extLst>
          </p:cNvPr>
          <p:cNvSpPr txBox="1"/>
          <p:nvPr/>
        </p:nvSpPr>
        <p:spPr bwMode="auto">
          <a:xfrm>
            <a:off x="971600" y="162454"/>
            <a:ext cx="5738578" cy="400110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분석 방법 및 결과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22" name="Oval 4">
            <a:extLst>
              <a:ext uri="{FF2B5EF4-FFF2-40B4-BE49-F238E27FC236}">
                <a16:creationId xmlns:a16="http://schemas.microsoft.com/office/drawing/2014/main" id="{72C337B0-12B1-447A-BFF6-8485A16812FF}"/>
              </a:ext>
            </a:extLst>
          </p:cNvPr>
          <p:cNvSpPr/>
          <p:nvPr/>
        </p:nvSpPr>
        <p:spPr>
          <a:xfrm>
            <a:off x="179512" y="23856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47CC38-35CE-4EEA-9C69-4024DF628820}"/>
              </a:ext>
            </a:extLst>
          </p:cNvPr>
          <p:cNvSpPr txBox="1"/>
          <p:nvPr/>
        </p:nvSpPr>
        <p:spPr>
          <a:xfrm>
            <a:off x="326974" y="104314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2</a:t>
            </a:r>
            <a:endParaRPr lang="ko-KR" altLang="en-US" sz="2800" dirty="0"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5D1E5E-BD9E-1344-8978-AE2D7BABB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94" y="2464270"/>
            <a:ext cx="3826377" cy="9985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9360703-D16D-4347-B639-03ECE761F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95" y="3686695"/>
            <a:ext cx="3867086" cy="1251982"/>
          </a:xfrm>
          <a:prstGeom prst="rect">
            <a:avLst/>
          </a:prstGeom>
        </p:spPr>
      </p:pic>
      <p:pic>
        <p:nvPicPr>
          <p:cNvPr id="7" name="그림 6" descr="하늘, 벽, 스크린샷이(가) 표시된 사진&#10;&#10;&#10;&#10;자동 생성된 설명">
            <a:extLst>
              <a:ext uri="{FF2B5EF4-FFF2-40B4-BE49-F238E27FC236}">
                <a16:creationId xmlns:a16="http://schemas.microsoft.com/office/drawing/2014/main" id="{83DA8F74-4174-914B-9D2F-50B549A4BA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902" y="2447181"/>
            <a:ext cx="3319527" cy="1032691"/>
          </a:xfrm>
          <a:prstGeom prst="rect">
            <a:avLst/>
          </a:prstGeom>
        </p:spPr>
      </p:pic>
      <p:pic>
        <p:nvPicPr>
          <p:cNvPr id="9" name="그림 8" descr="벽, 실내이(가) 표시된 사진&#10;&#10;&#10;&#10;자동 생성된 설명">
            <a:extLst>
              <a:ext uri="{FF2B5EF4-FFF2-40B4-BE49-F238E27FC236}">
                <a16:creationId xmlns:a16="http://schemas.microsoft.com/office/drawing/2014/main" id="{39AC999B-F62E-6D4F-830A-BD8BA3697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903" y="3686151"/>
            <a:ext cx="3412977" cy="125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183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71D288A9-B377-4B1D-A9F9-08C542DAFD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00477" y="776712"/>
            <a:ext cx="9144000" cy="288032"/>
          </a:xfrm>
        </p:spPr>
        <p:txBody>
          <a:bodyPr/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소방서 </a:t>
            </a:r>
            <a:r>
              <a:rPr lang="ko-KR" altLang="en-US" dirty="0">
                <a:latin typeface="08서울남산체 B" panose="02020603020101020101" pitchFamily="18" charset="-127"/>
              </a:rPr>
              <a:t>개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수 파악 방법</a:t>
            </a:r>
            <a:endParaRPr lang="en-US" altLang="ko-KR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9" name="Rectangle 2">
            <a:extLst>
              <a:ext uri="{FF2B5EF4-FFF2-40B4-BE49-F238E27FC236}">
                <a16:creationId xmlns:a16="http://schemas.microsoft.com/office/drawing/2014/main" id="{5B499E52-8331-4ACF-883D-EF9AC26FD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8848" y="3472817"/>
            <a:ext cx="72773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0BC8B29-7E9C-4366-AF4D-79B9DF42F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7704" y="237585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D88F770-616F-4401-B652-C7516371E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112" y="95296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35F8B06-04F0-4D67-83B3-C9C9851C5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3165" y="248750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4037FE9-F69E-4E88-A4B6-FC0B2837A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0375" y="3517090"/>
            <a:ext cx="615601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7B228305-723A-4B88-906B-B9B3CE5EA466}"/>
              </a:ext>
            </a:extLst>
          </p:cNvPr>
          <p:cNvSpPr txBox="1"/>
          <p:nvPr/>
        </p:nvSpPr>
        <p:spPr bwMode="auto">
          <a:xfrm>
            <a:off x="971600" y="162454"/>
            <a:ext cx="5738578" cy="400110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분석 방법 및 결과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18" name="Oval 4">
            <a:extLst>
              <a:ext uri="{FF2B5EF4-FFF2-40B4-BE49-F238E27FC236}">
                <a16:creationId xmlns:a16="http://schemas.microsoft.com/office/drawing/2014/main" id="{54027255-F613-4AFC-81FA-B5E9E7D00777}"/>
              </a:ext>
            </a:extLst>
          </p:cNvPr>
          <p:cNvSpPr/>
          <p:nvPr/>
        </p:nvSpPr>
        <p:spPr>
          <a:xfrm>
            <a:off x="179512" y="23856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DD7A11-C702-45F9-8F0C-B8370020013C}"/>
              </a:ext>
            </a:extLst>
          </p:cNvPr>
          <p:cNvSpPr txBox="1"/>
          <p:nvPr/>
        </p:nvSpPr>
        <p:spPr>
          <a:xfrm>
            <a:off x="326974" y="104314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2</a:t>
            </a:r>
            <a:endParaRPr lang="ko-KR" altLang="en-US" sz="2800" b="1" dirty="0"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ED57ED-5EBE-0F49-9D4C-AA8F77D92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74" y="1356268"/>
            <a:ext cx="4042865" cy="1444877"/>
          </a:xfrm>
          <a:prstGeom prst="rect">
            <a:avLst/>
          </a:prstGeom>
        </p:spPr>
      </p:pic>
      <p:pic>
        <p:nvPicPr>
          <p:cNvPr id="7" name="그림 6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F6F056C3-ED04-9D4D-8A3B-4F28B68A1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45" y="2997293"/>
            <a:ext cx="3969368" cy="2028810"/>
          </a:xfrm>
          <a:prstGeom prst="rect">
            <a:avLst/>
          </a:prstGeom>
        </p:spPr>
      </p:pic>
      <p:pic>
        <p:nvPicPr>
          <p:cNvPr id="12" name="그림 11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15EAC8F7-EEF7-3B43-8C7B-84527B3DDE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256" y="2186998"/>
            <a:ext cx="3355200" cy="1479793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44F60119-CE6E-3B43-A7C8-EE01D45870F2}"/>
              </a:ext>
            </a:extLst>
          </p:cNvPr>
          <p:cNvSpPr/>
          <p:nvPr/>
        </p:nvSpPr>
        <p:spPr>
          <a:xfrm>
            <a:off x="3015758" y="1579959"/>
            <a:ext cx="432048" cy="3609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화살표: 오른쪽 49">
            <a:extLst>
              <a:ext uri="{FF2B5EF4-FFF2-40B4-BE49-F238E27FC236}">
                <a16:creationId xmlns:a16="http://schemas.microsoft.com/office/drawing/2014/main" id="{75835B39-DD90-094C-9F48-101EE8866EE2}"/>
              </a:ext>
            </a:extLst>
          </p:cNvPr>
          <p:cNvSpPr/>
          <p:nvPr/>
        </p:nvSpPr>
        <p:spPr>
          <a:xfrm>
            <a:off x="4538692" y="2883326"/>
            <a:ext cx="681379" cy="192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EC18622-CB6B-1E4F-9B78-C0AE03059672}"/>
              </a:ext>
            </a:extLst>
          </p:cNvPr>
          <p:cNvSpPr/>
          <p:nvPr/>
        </p:nvSpPr>
        <p:spPr>
          <a:xfrm>
            <a:off x="405793" y="3164824"/>
            <a:ext cx="419325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5078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71D288A9-B377-4B1D-A9F9-08C542DAFD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5301" y="956878"/>
            <a:ext cx="3736478" cy="288032"/>
          </a:xfrm>
        </p:spPr>
        <p:txBody>
          <a:bodyPr/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08서울남산체 B" panose="02020603020101020101" pitchFamily="18" charset="-127"/>
              </a:rPr>
              <a:t>공장 개수  파악 방법</a:t>
            </a:r>
            <a:endParaRPr lang="en-US" altLang="ko-KR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9" name="Rectangle 2">
            <a:extLst>
              <a:ext uri="{FF2B5EF4-FFF2-40B4-BE49-F238E27FC236}">
                <a16:creationId xmlns:a16="http://schemas.microsoft.com/office/drawing/2014/main" id="{5B499E52-8331-4ACF-883D-EF9AC26FD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8848" y="3472817"/>
            <a:ext cx="72773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0BC8B29-7E9C-4366-AF4D-79B9DF42F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7704" y="237585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D88F770-616F-4401-B652-C7516371E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112" y="95296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35F8B06-04F0-4D67-83B3-C9C9851C5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3165" y="248750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4037FE9-F69E-4E88-A4B6-FC0B2837A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0375" y="3517090"/>
            <a:ext cx="615601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7B228305-723A-4B88-906B-B9B3CE5EA466}"/>
              </a:ext>
            </a:extLst>
          </p:cNvPr>
          <p:cNvSpPr txBox="1"/>
          <p:nvPr/>
        </p:nvSpPr>
        <p:spPr bwMode="auto">
          <a:xfrm>
            <a:off x="971600" y="162454"/>
            <a:ext cx="5738578" cy="400110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분석 방법 및 결과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18" name="Oval 4">
            <a:extLst>
              <a:ext uri="{FF2B5EF4-FFF2-40B4-BE49-F238E27FC236}">
                <a16:creationId xmlns:a16="http://schemas.microsoft.com/office/drawing/2014/main" id="{54027255-F613-4AFC-81FA-B5E9E7D00777}"/>
              </a:ext>
            </a:extLst>
          </p:cNvPr>
          <p:cNvSpPr/>
          <p:nvPr/>
        </p:nvSpPr>
        <p:spPr>
          <a:xfrm>
            <a:off x="179512" y="23856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DD7A11-C702-45F9-8F0C-B8370020013C}"/>
              </a:ext>
            </a:extLst>
          </p:cNvPr>
          <p:cNvSpPr txBox="1"/>
          <p:nvPr/>
        </p:nvSpPr>
        <p:spPr>
          <a:xfrm>
            <a:off x="326974" y="104314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2</a:t>
            </a:r>
            <a:endParaRPr lang="ko-KR" altLang="en-US" sz="2800" b="1" dirty="0"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  <p:pic>
        <p:nvPicPr>
          <p:cNvPr id="4" name="그림 3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F8294129-E455-1E41-AD87-A097B04D7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90" y="1493874"/>
            <a:ext cx="3382654" cy="2502623"/>
          </a:xfrm>
          <a:prstGeom prst="rect">
            <a:avLst/>
          </a:prstGeom>
        </p:spPr>
      </p:pic>
      <p:pic>
        <p:nvPicPr>
          <p:cNvPr id="7" name="그림 6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11818500-BAD1-AA49-B987-5D7974F61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65" y="1493873"/>
            <a:ext cx="4181308" cy="2502623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36A3801-61F1-3944-85FC-FDFA3BF302BE}"/>
              </a:ext>
            </a:extLst>
          </p:cNvPr>
          <p:cNvSpPr txBox="1">
            <a:spLocks/>
          </p:cNvSpPr>
          <p:nvPr/>
        </p:nvSpPr>
        <p:spPr>
          <a:xfrm>
            <a:off x="4594572" y="950535"/>
            <a:ext cx="4487773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08서울남산체 B" panose="02020603020101020101" pitchFamily="18" charset="-127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itchFamily="34" charset="0"/>
              <a:buChar char="•"/>
            </a:pPr>
            <a:r>
              <a:rPr lang="ko-KR" altLang="en-US" dirty="0">
                <a:latin typeface="08서울남산체 B" panose="02020603020101020101" pitchFamily="18" charset="-127"/>
              </a:rPr>
              <a:t>종업원수평균</a:t>
            </a:r>
            <a:r>
              <a:rPr lang="en-US" altLang="ko-KR" dirty="0">
                <a:latin typeface="08서울남산체 B" panose="02020603020101020101" pitchFamily="18" charset="-127"/>
              </a:rPr>
              <a:t>, </a:t>
            </a:r>
            <a:r>
              <a:rPr lang="ko-KR" altLang="en-US" dirty="0">
                <a:latin typeface="08서울남산체 B" panose="02020603020101020101" pitchFamily="18" charset="-127"/>
              </a:rPr>
              <a:t>용지면적평균 파악 방법</a:t>
            </a:r>
            <a:endParaRPr lang="en-US" altLang="ko-KR" dirty="0">
              <a:latin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91195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0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DD2D9"/>
      </a:accent1>
      <a:accent2>
        <a:srgbClr val="0DD2D9"/>
      </a:accent2>
      <a:accent3>
        <a:srgbClr val="0DD2D9"/>
      </a:accent3>
      <a:accent4>
        <a:srgbClr val="0DD2D9"/>
      </a:accent4>
      <a:accent5>
        <a:srgbClr val="0DD2D9"/>
      </a:accent5>
      <a:accent6>
        <a:srgbClr val="0DD2D9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0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DD2D9"/>
      </a:accent1>
      <a:accent2>
        <a:srgbClr val="0DD2D9"/>
      </a:accent2>
      <a:accent3>
        <a:srgbClr val="0DD2D9"/>
      </a:accent3>
      <a:accent4>
        <a:srgbClr val="0DD2D9"/>
      </a:accent4>
      <a:accent5>
        <a:srgbClr val="0DD2D9"/>
      </a:accent5>
      <a:accent6>
        <a:srgbClr val="0DD2D9"/>
      </a:accent6>
      <a:hlink>
        <a:srgbClr val="000000"/>
      </a:hlink>
      <a:folHlink>
        <a:srgbClr val="00000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0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DD2D9"/>
      </a:accent1>
      <a:accent2>
        <a:srgbClr val="0DD2D9"/>
      </a:accent2>
      <a:accent3>
        <a:srgbClr val="0DD2D9"/>
      </a:accent3>
      <a:accent4>
        <a:srgbClr val="0DD2D9"/>
      </a:accent4>
      <a:accent5>
        <a:srgbClr val="0DD2D9"/>
      </a:accent5>
      <a:accent6>
        <a:srgbClr val="0DD2D9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2419</TotalTime>
  <Words>1121</Words>
  <Application>Microsoft Macintosh PowerPoint</Application>
  <PresentationFormat>화면 슬라이드 쇼(16:9)</PresentationFormat>
  <Paragraphs>208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08서울남산체 B</vt:lpstr>
      <vt:lpstr>Cambria Math</vt:lpstr>
      <vt:lpstr>Arial</vt:lpstr>
      <vt:lpstr>12롯데마트드림Medium</vt:lpstr>
      <vt:lpstr>Wingdings</vt:lpstr>
      <vt:lpstr>맑은 고딕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Microsoft Office 사용자</cp:lastModifiedBy>
  <cp:revision>164</cp:revision>
  <dcterms:created xsi:type="dcterms:W3CDTF">2016-12-05T23:26:54Z</dcterms:created>
  <dcterms:modified xsi:type="dcterms:W3CDTF">2018-12-06T14:29:01Z</dcterms:modified>
</cp:coreProperties>
</file>